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648" r:id="rId2"/>
    <p:sldId id="705" r:id="rId3"/>
    <p:sldId id="726" r:id="rId4"/>
    <p:sldId id="649" r:id="rId5"/>
    <p:sldId id="724" r:id="rId6"/>
    <p:sldId id="753" r:id="rId7"/>
    <p:sldId id="750" r:id="rId8"/>
    <p:sldId id="745" r:id="rId9"/>
    <p:sldId id="651" r:id="rId10"/>
    <p:sldId id="698" r:id="rId11"/>
    <p:sldId id="740" r:id="rId12"/>
    <p:sldId id="743" r:id="rId13"/>
    <p:sldId id="752" r:id="rId14"/>
    <p:sldId id="695" r:id="rId15"/>
    <p:sldId id="751" r:id="rId16"/>
    <p:sldId id="749" r:id="rId17"/>
    <p:sldId id="748" r:id="rId18"/>
    <p:sldId id="673" r:id="rId19"/>
    <p:sldId id="699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83A2"/>
    <a:srgbClr val="5C80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DAE50-02B1-4504-96E9-CFEAD71327DE}" type="datetimeFigureOut">
              <a:rPr lang="de-DE" smtClean="0"/>
              <a:t>22.11.2018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4BF4B-EC64-48D3-8363-6907D811D1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1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CBFA17-2001-43FC-BD93-086B619BC2A9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054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AGBs mit abweichenden Formulierungen und Sortierungen</a:t>
            </a:r>
          </a:p>
          <a:p>
            <a:r>
              <a:rPr lang="de-DE" dirty="0"/>
              <a:t>„Vertragsgegenstand“ rechts eigenständiger Punkt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4BF4B-EC64-48D3-8363-6907D811D150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022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AGBs mit abweichenden Formulierungen und Sortierungen</a:t>
            </a:r>
          </a:p>
          <a:p>
            <a:r>
              <a:rPr lang="de-DE" dirty="0"/>
              <a:t>„Vertragsgegenstand“ rechts eigenständiger Punkt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4BF4B-EC64-48D3-8363-6907D811D150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497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8036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5825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97622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1849284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1778411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87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990388649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516667079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40062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181123 David Koller Master's Thesis KickOff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168007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269039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105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8036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181123 David Koller Master's Thesis KickOff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8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015421"/>
            <a:ext cx="11432843" cy="1202994"/>
          </a:xfrm>
        </p:spPr>
        <p:txBody>
          <a:bodyPr/>
          <a:lstStyle/>
          <a:p>
            <a:r>
              <a:rPr lang="en-GB" sz="3200" dirty="0"/>
              <a:t>Master Thesis Kick-Off: </a:t>
            </a:r>
            <a:r>
              <a:rPr lang="en-US" sz="3200" dirty="0"/>
              <a:t>Interactive Analysis of a Corpus of General Terms and Conditions for Variability Modeling </a:t>
            </a:r>
            <a:endParaRPr lang="en-US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431372" y="4211796"/>
            <a:ext cx="11432841" cy="338554"/>
          </a:xfrm>
        </p:spPr>
        <p:txBody>
          <a:bodyPr/>
          <a:lstStyle/>
          <a:p>
            <a:r>
              <a:rPr lang="en-AU" dirty="0"/>
              <a:t>David Koller 23.11.2018</a:t>
            </a:r>
          </a:p>
        </p:txBody>
      </p:sp>
    </p:spTree>
    <p:extLst>
      <p:ext uri="{BB962C8B-B14F-4D97-AF65-F5344CB8AC3E}">
        <p14:creationId xmlns:p14="http://schemas.microsoft.com/office/powerpoint/2010/main" val="59023783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FA7E4A-A3A4-41F3-A191-FAF291078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115886"/>
            <a:ext cx="10586099" cy="720725"/>
          </a:xfrm>
        </p:spPr>
        <p:txBody>
          <a:bodyPr/>
          <a:lstStyle/>
          <a:p>
            <a:r>
              <a:rPr lang="en-US" dirty="0"/>
              <a:t>Analyzing current interactive Machine Learning (</a:t>
            </a:r>
            <a:r>
              <a:rPr lang="en-US" dirty="0" err="1"/>
              <a:t>iML</a:t>
            </a:r>
            <a:r>
              <a:rPr lang="en-US" dirty="0"/>
              <a:t>) solutions to identify possible approach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57B336-3E64-4FA7-83D6-8345E459D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1051025"/>
            <a:ext cx="11523133" cy="15909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de-DE" sz="2000" b="1" dirty="0"/>
              <a:t>	</a:t>
            </a:r>
            <a:r>
              <a:rPr lang="de-DE" sz="2000" b="1" dirty="0" err="1"/>
              <a:t>Example</a:t>
            </a:r>
            <a:r>
              <a:rPr lang="de-DE" sz="2000" b="1" dirty="0"/>
              <a:t>: </a:t>
            </a:r>
          </a:p>
          <a:p>
            <a:pPr marL="457200" indent="-457200">
              <a:buAutoNum type="arabicPeriod"/>
            </a:pPr>
            <a:r>
              <a:rPr lang="de-DE" sz="2000" dirty="0" err="1"/>
              <a:t>Starting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unsupervised</a:t>
            </a:r>
            <a:r>
              <a:rPr lang="de-DE" sz="2000" dirty="0"/>
              <a:t> </a:t>
            </a:r>
            <a:r>
              <a:rPr lang="de-DE" sz="2000" dirty="0" err="1"/>
              <a:t>learning</a:t>
            </a:r>
            <a:endParaRPr lang="de-DE" sz="2000" dirty="0"/>
          </a:p>
          <a:p>
            <a:pPr marL="457200" indent="-457200">
              <a:buAutoNum type="arabicPeriod"/>
            </a:pPr>
            <a:r>
              <a:rPr lang="de-DE" sz="2000" dirty="0"/>
              <a:t>Human expert </a:t>
            </a:r>
            <a:r>
              <a:rPr lang="de-DE" sz="2000" dirty="0" err="1"/>
              <a:t>gives</a:t>
            </a:r>
            <a:r>
              <a:rPr lang="de-DE" sz="2000" dirty="0"/>
              <a:t> </a:t>
            </a:r>
            <a:r>
              <a:rPr lang="de-DE" sz="2000" dirty="0" err="1"/>
              <a:t>feedback</a:t>
            </a:r>
            <a:r>
              <a:rPr lang="de-DE" sz="2000" dirty="0"/>
              <a:t> on </a:t>
            </a:r>
            <a:r>
              <a:rPr lang="de-DE" sz="2000" dirty="0" err="1"/>
              <a:t>quality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predictions</a:t>
            </a:r>
            <a:endParaRPr lang="de-DE" sz="2000" dirty="0"/>
          </a:p>
          <a:p>
            <a:pPr marL="457200" indent="-457200">
              <a:buAutoNum type="arabicPeriod"/>
            </a:pPr>
            <a:r>
              <a:rPr lang="de-DE" sz="2000" dirty="0"/>
              <a:t>Model </a:t>
            </a:r>
            <a:r>
              <a:rPr lang="de-DE" sz="2000" dirty="0" err="1"/>
              <a:t>incorporates</a:t>
            </a:r>
            <a:r>
              <a:rPr lang="de-DE" sz="2000" dirty="0"/>
              <a:t> </a:t>
            </a:r>
            <a:r>
              <a:rPr lang="de-DE" sz="2000" dirty="0" err="1"/>
              <a:t>feedback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new</a:t>
            </a:r>
            <a:r>
              <a:rPr lang="de-DE" sz="2000" dirty="0"/>
              <a:t> </a:t>
            </a:r>
            <a:r>
              <a:rPr lang="de-DE" sz="2000" dirty="0" err="1"/>
              <a:t>predictions</a:t>
            </a:r>
            <a:endParaRPr lang="de-DE" sz="20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22EF85-2ACF-4DB3-BC2F-EBB78034A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A2615B-444A-4E6E-8800-7B7F4C2E1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FF2E82C-D927-4233-8F1E-D54DBAF84B46}"/>
              </a:ext>
            </a:extLst>
          </p:cNvPr>
          <p:cNvGrpSpPr/>
          <p:nvPr/>
        </p:nvGrpSpPr>
        <p:grpSpPr>
          <a:xfrm>
            <a:off x="9342174" y="4705867"/>
            <a:ext cx="1189235" cy="1287116"/>
            <a:chOff x="572022" y="2923566"/>
            <a:chExt cx="659253" cy="707501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E13E8A0D-F489-463A-ADBA-284B0DA3F5C5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" name="Kreis 8">
              <a:extLst>
                <a:ext uri="{FF2B5EF4-FFF2-40B4-BE49-F238E27FC236}">
                  <a16:creationId xmlns:a16="http://schemas.microsoft.com/office/drawing/2014/main" id="{0C7003B7-8171-4A2A-B1A6-74EE918320D1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13" name="Rechteck 12">
            <a:extLst>
              <a:ext uri="{FF2B5EF4-FFF2-40B4-BE49-F238E27FC236}">
                <a16:creationId xmlns:a16="http://schemas.microsoft.com/office/drawing/2014/main" id="{5599EB6C-9D5E-4BDC-8F58-1BACEC630D10}"/>
              </a:ext>
            </a:extLst>
          </p:cNvPr>
          <p:cNvSpPr/>
          <p:nvPr/>
        </p:nvSpPr>
        <p:spPr bwMode="auto">
          <a:xfrm>
            <a:off x="4166901" y="4714297"/>
            <a:ext cx="2142066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Machine Learning Model</a:t>
            </a: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6B1525B3-5074-48B3-8E52-78BF3FFA9908}"/>
              </a:ext>
            </a:extLst>
          </p:cNvPr>
          <p:cNvSpPr/>
          <p:nvPr/>
        </p:nvSpPr>
        <p:spPr bwMode="auto">
          <a:xfrm>
            <a:off x="2756638" y="4714297"/>
            <a:ext cx="1091820" cy="7200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10A9A44-1943-40CC-95A0-04FD6682ECFE}"/>
              </a:ext>
            </a:extLst>
          </p:cNvPr>
          <p:cNvSpPr txBox="1"/>
          <p:nvPr/>
        </p:nvSpPr>
        <p:spPr>
          <a:xfrm>
            <a:off x="663350" y="4636327"/>
            <a:ext cx="1774845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 err="1">
                <a:latin typeface="Arial" pitchFamily="34" charset="0"/>
              </a:rPr>
              <a:t>Unlabled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dirty="0">
                <a:latin typeface="Arial" pitchFamily="34" charset="0"/>
              </a:rPr>
              <a:t>and</a:t>
            </a:r>
          </a:p>
          <a:p>
            <a:r>
              <a:rPr lang="de-DE" b="1" dirty="0" err="1">
                <a:latin typeface="Arial" pitchFamily="34" charset="0"/>
              </a:rPr>
              <a:t>Preproccesed</a:t>
            </a:r>
            <a:r>
              <a:rPr lang="de-DE" dirty="0">
                <a:latin typeface="Arial" pitchFamily="34" charset="0"/>
              </a:rPr>
              <a:t> </a:t>
            </a:r>
          </a:p>
          <a:p>
            <a:r>
              <a:rPr lang="de-DE" dirty="0">
                <a:latin typeface="Arial" pitchFamily="34" charset="0"/>
              </a:rPr>
              <a:t>Data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6ABD663B-76BF-4B41-AB3B-C6899A9A0E79}"/>
              </a:ext>
            </a:extLst>
          </p:cNvPr>
          <p:cNvCxnSpPr>
            <a:cxnSpLocks/>
          </p:cNvCxnSpPr>
          <p:nvPr/>
        </p:nvCxnSpPr>
        <p:spPr bwMode="auto">
          <a:xfrm>
            <a:off x="6500813" y="5037462"/>
            <a:ext cx="2882371" cy="0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48C50FF0-367B-4F9B-9644-A062EDEEB48A}"/>
              </a:ext>
            </a:extLst>
          </p:cNvPr>
          <p:cNvSpPr txBox="1"/>
          <p:nvPr/>
        </p:nvSpPr>
        <p:spPr>
          <a:xfrm>
            <a:off x="7157152" y="4521201"/>
            <a:ext cx="145803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err="1">
                <a:latin typeface="Arial" pitchFamily="34" charset="0"/>
              </a:rPr>
              <a:t>Predictions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ADB4492-4388-4AC7-BE12-A3FED1D9A542}"/>
              </a:ext>
            </a:extLst>
          </p:cNvPr>
          <p:cNvSpPr txBox="1"/>
          <p:nvPr/>
        </p:nvSpPr>
        <p:spPr>
          <a:xfrm>
            <a:off x="6396040" y="6095620"/>
            <a:ext cx="124906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Feedback</a:t>
            </a:r>
            <a:endParaRPr lang="de-DE" dirty="0">
              <a:latin typeface="Arial" pitchFamily="34" charset="0"/>
            </a:endParaRPr>
          </a:p>
        </p:txBody>
      </p: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4587643F-2D2A-42FA-B8C0-B6027BA4ACB7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237933" y="5489426"/>
            <a:ext cx="3643384" cy="374923"/>
          </a:xfrm>
          <a:prstGeom prst="bentConnector2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919F7AB7-4016-445B-8B53-16B9CDE4003D}"/>
              </a:ext>
            </a:extLst>
          </p:cNvPr>
          <p:cNvSpPr/>
          <p:nvPr/>
        </p:nvSpPr>
        <p:spPr bwMode="auto">
          <a:xfrm rot="16200000">
            <a:off x="4877894" y="3710113"/>
            <a:ext cx="720079" cy="7200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92EBD15-0F20-40B6-AD55-848B3E342FDF}"/>
              </a:ext>
            </a:extLst>
          </p:cNvPr>
          <p:cNvSpPr txBox="1"/>
          <p:nvPr/>
        </p:nvSpPr>
        <p:spPr>
          <a:xfrm>
            <a:off x="3759177" y="3093987"/>
            <a:ext cx="364338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err="1">
                <a:latin typeface="Arial" pitchFamily="34" charset="0"/>
              </a:rPr>
              <a:t>Improved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Predictions</a:t>
            </a:r>
            <a:r>
              <a:rPr lang="de-DE" b="1" dirty="0">
                <a:latin typeface="Arial" pitchFamily="34" charset="0"/>
              </a:rPr>
              <a:t> after </a:t>
            </a:r>
            <a:r>
              <a:rPr lang="de-DE" b="1" dirty="0" err="1">
                <a:latin typeface="Arial" pitchFamily="34" charset="0"/>
              </a:rPr>
              <a:t>incorporating</a:t>
            </a:r>
            <a:r>
              <a:rPr lang="de-DE" b="1" dirty="0">
                <a:latin typeface="Arial" pitchFamily="34" charset="0"/>
              </a:rPr>
              <a:t> human </a:t>
            </a:r>
            <a:r>
              <a:rPr lang="de-DE" b="1" dirty="0" err="1">
                <a:latin typeface="Arial" pitchFamily="34" charset="0"/>
              </a:rPr>
              <a:t>feedback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58C0EC-25D2-4A95-8C58-7DF09FC72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851234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C195C-A1C4-4967-8455-A8134BA81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Building a </a:t>
            </a:r>
            <a:r>
              <a:rPr lang="de-DE" dirty="0" err="1"/>
              <a:t>usable</a:t>
            </a:r>
            <a:r>
              <a:rPr lang="de-DE" dirty="0"/>
              <a:t> Dataset: Data Collection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EB395A-1068-4838-BB85-BF128076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0082D9-0567-4B79-96E7-359350E87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6DB526-A199-427A-8003-EF770C10F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E751A50-5CFD-405D-8B50-4EFB43F1BA37}"/>
              </a:ext>
            </a:extLst>
          </p:cNvPr>
          <p:cNvSpPr/>
          <p:nvPr/>
        </p:nvSpPr>
        <p:spPr bwMode="auto">
          <a:xfrm>
            <a:off x="1187566" y="1366346"/>
            <a:ext cx="2241434" cy="914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Crawling idealo.de for Online Shops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CF47DBE-14FE-49EE-9921-AEF35782F73A}"/>
              </a:ext>
            </a:extLst>
          </p:cNvPr>
          <p:cNvSpPr/>
          <p:nvPr/>
        </p:nvSpPr>
        <p:spPr bwMode="auto">
          <a:xfrm>
            <a:off x="1187566" y="3053305"/>
            <a:ext cx="2241434" cy="914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Extracting AGBs from Shops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D46A2D2-21EF-41D3-A3CD-640EC4ABF719}"/>
              </a:ext>
            </a:extLst>
          </p:cNvPr>
          <p:cNvSpPr/>
          <p:nvPr/>
        </p:nvSpPr>
        <p:spPr bwMode="auto">
          <a:xfrm>
            <a:off x="1187566" y="4740264"/>
            <a:ext cx="2241433" cy="914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Manual Cleanup of collected Text</a:t>
            </a:r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8F21AC8E-93E6-4191-9909-808FC2CAA810}"/>
              </a:ext>
            </a:extLst>
          </p:cNvPr>
          <p:cNvSpPr/>
          <p:nvPr/>
        </p:nvSpPr>
        <p:spPr bwMode="auto">
          <a:xfrm>
            <a:off x="1915424" y="2487382"/>
            <a:ext cx="785716" cy="359286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Pfeil: nach unten 10">
            <a:extLst>
              <a:ext uri="{FF2B5EF4-FFF2-40B4-BE49-F238E27FC236}">
                <a16:creationId xmlns:a16="http://schemas.microsoft.com/office/drawing/2014/main" id="{15793ADF-C108-4355-8414-2FF948D5EA15}"/>
              </a:ext>
            </a:extLst>
          </p:cNvPr>
          <p:cNvSpPr/>
          <p:nvPr/>
        </p:nvSpPr>
        <p:spPr bwMode="auto">
          <a:xfrm>
            <a:off x="1915424" y="4174341"/>
            <a:ext cx="785716" cy="359286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214C105-65E7-471D-89DD-6AC72F4ABB49}"/>
              </a:ext>
            </a:extLst>
          </p:cNvPr>
          <p:cNvSpPr/>
          <p:nvPr/>
        </p:nvSpPr>
        <p:spPr bwMode="auto">
          <a:xfrm>
            <a:off x="4870938" y="5636306"/>
            <a:ext cx="2241433" cy="914400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 err="1">
                <a:solidFill>
                  <a:schemeClr val="tx1"/>
                </a:solidFill>
                <a:cs typeface="Arial" pitchFamily="34" charset="0"/>
              </a:rPr>
              <a:t>Important</a:t>
            </a:r>
            <a:r>
              <a:rPr lang="de-DE" dirty="0">
                <a:solidFill>
                  <a:srgbClr val="C00000"/>
                </a:solidFill>
                <a:cs typeface="Arial" pitchFamily="34" charset="0"/>
              </a:rPr>
              <a:t>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No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labeled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Dataset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available</a:t>
            </a:r>
            <a:endParaRPr lang="de-DE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F5FFF1F-6AAD-46B7-A050-B0D37830A9DF}"/>
              </a:ext>
            </a:extLst>
          </p:cNvPr>
          <p:cNvSpPr txBox="1"/>
          <p:nvPr/>
        </p:nvSpPr>
        <p:spPr>
          <a:xfrm>
            <a:off x="3687807" y="1046131"/>
            <a:ext cx="4319952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Creating .csv File containing general information and URLs for Terms and Conditions of partnered Online Shops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3197BAA-EA27-4F07-9B63-B65B3F9C1A7A}"/>
              </a:ext>
            </a:extLst>
          </p:cNvPr>
          <p:cNvCxnSpPr>
            <a:cxnSpLocks/>
            <a:stCxn id="7" idx="3"/>
            <a:endCxn id="26" idx="1"/>
          </p:cNvCxnSpPr>
          <p:nvPr/>
        </p:nvCxnSpPr>
        <p:spPr bwMode="auto">
          <a:xfrm flipV="1">
            <a:off x="3429000" y="1820686"/>
            <a:ext cx="4837566" cy="286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Grafik 25">
            <a:extLst>
              <a:ext uri="{FF2B5EF4-FFF2-40B4-BE49-F238E27FC236}">
                <a16:creationId xmlns:a16="http://schemas.microsoft.com/office/drawing/2014/main" id="{B1A1FD92-739D-4A4E-9007-AE5562E5C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566" y="1363488"/>
            <a:ext cx="3430333" cy="914395"/>
          </a:xfrm>
          <a:prstGeom prst="rect">
            <a:avLst/>
          </a:prstGeom>
        </p:spPr>
      </p:pic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6743CD70-D4D1-47FE-993D-811401ED1E41}"/>
              </a:ext>
            </a:extLst>
          </p:cNvPr>
          <p:cNvCxnSpPr>
            <a:cxnSpLocks/>
            <a:stCxn id="8" idx="3"/>
            <a:endCxn id="35" idx="1"/>
          </p:cNvCxnSpPr>
          <p:nvPr/>
        </p:nvCxnSpPr>
        <p:spPr bwMode="auto">
          <a:xfrm flipV="1">
            <a:off x="3429000" y="3509074"/>
            <a:ext cx="4837566" cy="143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9EE6C70D-3BD8-4E8A-817D-DADB18419B22}"/>
              </a:ext>
            </a:extLst>
          </p:cNvPr>
          <p:cNvSpPr txBox="1"/>
          <p:nvPr/>
        </p:nvSpPr>
        <p:spPr>
          <a:xfrm>
            <a:off x="3687807" y="2696622"/>
            <a:ext cx="4319952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Extracting the &lt;body&gt; of HTML form collected URLs and creating .txt File for each Online Shop (unfortunately containing irrelevant Information)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AF4D6A90-8828-4CCF-B091-778EB8DD5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6566" y="3088312"/>
            <a:ext cx="3317899" cy="841523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AC09494D-0E71-4496-BF06-CDB445FCD709}"/>
              </a:ext>
            </a:extLst>
          </p:cNvPr>
          <p:cNvSpPr txBox="1"/>
          <p:nvPr/>
        </p:nvSpPr>
        <p:spPr>
          <a:xfrm>
            <a:off x="3687807" y="4415794"/>
            <a:ext cx="4319952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Manually removing irrelevant data, adding placeholders (e.g. for address of Online Shops), and general formatting </a:t>
            </a:r>
          </a:p>
        </p:txBody>
      </p: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D5C381D6-DDAB-473F-B3A6-FA256A9C8147}"/>
              </a:ext>
            </a:extLst>
          </p:cNvPr>
          <p:cNvCxnSpPr>
            <a:cxnSpLocks/>
            <a:stCxn id="9" idx="3"/>
            <a:endCxn id="44" idx="1"/>
          </p:cNvCxnSpPr>
          <p:nvPr/>
        </p:nvCxnSpPr>
        <p:spPr bwMode="auto">
          <a:xfrm flipV="1">
            <a:off x="3428999" y="5195096"/>
            <a:ext cx="4837567" cy="23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4" name="Grafik 43">
            <a:extLst>
              <a:ext uri="{FF2B5EF4-FFF2-40B4-BE49-F238E27FC236}">
                <a16:creationId xmlns:a16="http://schemas.microsoft.com/office/drawing/2014/main" id="{701A3E0F-01C1-4D0F-A342-8EEA436D7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6566" y="4775049"/>
            <a:ext cx="3408377" cy="84009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C129961-9DD0-4077-95CF-D64F1E684DBD}"/>
              </a:ext>
            </a:extLst>
          </p:cNvPr>
          <p:cNvSpPr txBox="1"/>
          <p:nvPr/>
        </p:nvSpPr>
        <p:spPr>
          <a:xfrm>
            <a:off x="1108436" y="2251660"/>
            <a:ext cx="1927131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800" dirty="0">
                <a:latin typeface="Arial" pitchFamily="34" charset="0"/>
              </a:rPr>
              <a:t>Based on a crawler from Daniel Braun</a:t>
            </a:r>
          </a:p>
        </p:txBody>
      </p:sp>
    </p:spTree>
    <p:extLst>
      <p:ext uri="{BB962C8B-B14F-4D97-AF65-F5344CB8AC3E}">
        <p14:creationId xmlns:p14="http://schemas.microsoft.com/office/powerpoint/2010/main" val="132705888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BB41E7-8B27-4BB3-9A19-430227CB4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Building a </a:t>
            </a:r>
            <a:r>
              <a:rPr lang="de-DE" dirty="0" err="1"/>
              <a:t>usable</a:t>
            </a:r>
            <a:r>
              <a:rPr lang="de-DE" dirty="0"/>
              <a:t> Dataset: Data </a:t>
            </a:r>
            <a:r>
              <a:rPr lang="de-DE" dirty="0" err="1"/>
              <a:t>Preprocessing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2868EC-606C-45DB-920F-777215A30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CD6DA6-A51C-4ABA-A892-BC9520EDD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C85C29-9F47-4422-82F5-8F8C3F30B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CD1A894-1A50-4A05-B2D3-6C77536ADDD2}"/>
              </a:ext>
            </a:extLst>
          </p:cNvPr>
          <p:cNvSpPr/>
          <p:nvPr/>
        </p:nvSpPr>
        <p:spPr bwMode="auto">
          <a:xfrm>
            <a:off x="1213943" y="2120715"/>
            <a:ext cx="2179888" cy="51169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Tokenization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897170D-A476-4329-BC44-2312AAA6C2B3}"/>
              </a:ext>
            </a:extLst>
          </p:cNvPr>
          <p:cNvSpPr/>
          <p:nvPr/>
        </p:nvSpPr>
        <p:spPr bwMode="auto">
          <a:xfrm>
            <a:off x="1213943" y="3966324"/>
            <a:ext cx="2179888" cy="51169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 err="1">
                <a:solidFill>
                  <a:schemeClr val="tx1"/>
                </a:solidFill>
                <a:cs typeface="Arial" pitchFamily="34" charset="0"/>
              </a:rPr>
              <a:t>Stopwords</a:t>
            </a: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 Removal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5C87D5E-E9A9-4F42-8B5F-BB5684CAA476}"/>
              </a:ext>
            </a:extLst>
          </p:cNvPr>
          <p:cNvSpPr/>
          <p:nvPr/>
        </p:nvSpPr>
        <p:spPr bwMode="auto">
          <a:xfrm>
            <a:off x="1213943" y="4884057"/>
            <a:ext cx="2179888" cy="51169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Lemmatization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6E5DA578-0F7F-49FB-8097-5213F5C9F544}"/>
              </a:ext>
            </a:extLst>
          </p:cNvPr>
          <p:cNvGrpSpPr/>
          <p:nvPr/>
        </p:nvGrpSpPr>
        <p:grpSpPr>
          <a:xfrm>
            <a:off x="1463866" y="959820"/>
            <a:ext cx="1639818" cy="791123"/>
            <a:chOff x="5503277" y="1586152"/>
            <a:chExt cx="1211115" cy="1118948"/>
          </a:xfrm>
          <a:solidFill>
            <a:schemeClr val="bg1"/>
          </a:solidFill>
        </p:grpSpPr>
        <p:sp>
          <p:nvSpPr>
            <p:cNvPr id="13" name="Gefaltete Ecke 87">
              <a:extLst>
                <a:ext uri="{FF2B5EF4-FFF2-40B4-BE49-F238E27FC236}">
                  <a16:creationId xmlns:a16="http://schemas.microsoft.com/office/drawing/2014/main" id="{024C4BFC-D32A-4623-8E29-8CB3DC24C065}"/>
                </a:ext>
              </a:extLst>
            </p:cNvPr>
            <p:cNvSpPr/>
            <p:nvPr/>
          </p:nvSpPr>
          <p:spPr bwMode="auto">
            <a:xfrm>
              <a:off x="5503277" y="1586152"/>
              <a:ext cx="906315" cy="814148"/>
            </a:xfrm>
            <a:prstGeom prst="foldedCorner">
              <a:avLst>
                <a:gd name="adj" fmla="val 26500"/>
              </a:avLst>
            </a:prstGeom>
            <a:grpFill/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endParaRPr lang="en-US" sz="11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5" name="Gefaltete Ecke 87">
              <a:extLst>
                <a:ext uri="{FF2B5EF4-FFF2-40B4-BE49-F238E27FC236}">
                  <a16:creationId xmlns:a16="http://schemas.microsoft.com/office/drawing/2014/main" id="{F16A97AA-86DA-41F3-AD67-A4E1D7A356C6}"/>
                </a:ext>
              </a:extLst>
            </p:cNvPr>
            <p:cNvSpPr/>
            <p:nvPr/>
          </p:nvSpPr>
          <p:spPr bwMode="auto">
            <a:xfrm>
              <a:off x="5655677" y="1738552"/>
              <a:ext cx="906315" cy="814148"/>
            </a:xfrm>
            <a:prstGeom prst="foldedCorner">
              <a:avLst>
                <a:gd name="adj" fmla="val 26500"/>
              </a:avLst>
            </a:prstGeom>
            <a:grpFill/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endParaRPr lang="en-US" sz="11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6" name="Gefaltete Ecke 87">
              <a:extLst>
                <a:ext uri="{FF2B5EF4-FFF2-40B4-BE49-F238E27FC236}">
                  <a16:creationId xmlns:a16="http://schemas.microsoft.com/office/drawing/2014/main" id="{3E285186-B7B7-4A2C-A2B5-D7A91B339B46}"/>
                </a:ext>
              </a:extLst>
            </p:cNvPr>
            <p:cNvSpPr/>
            <p:nvPr/>
          </p:nvSpPr>
          <p:spPr bwMode="auto">
            <a:xfrm>
              <a:off x="5808077" y="1890952"/>
              <a:ext cx="906315" cy="814148"/>
            </a:xfrm>
            <a:prstGeom prst="foldedCorner">
              <a:avLst>
                <a:gd name="adj" fmla="val 26500"/>
              </a:avLst>
            </a:prstGeom>
            <a:grpFill/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endParaRPr lang="en-US" sz="1100" dirty="0">
                <a:solidFill>
                  <a:schemeClr val="tx1"/>
                </a:solidFill>
                <a:cs typeface="Arial" pitchFamily="34" charset="0"/>
              </a:endParaRPr>
            </a:p>
            <a:p>
              <a:pPr algn="ctr" eaLnBrk="0" hangingPunct="0"/>
              <a:r>
                <a:rPr lang="en-US" sz="1100" dirty="0">
                  <a:solidFill>
                    <a:schemeClr val="tx1"/>
                  </a:solidFill>
                  <a:cs typeface="Arial" pitchFamily="34" charset="0"/>
                </a:rPr>
                <a:t>Terms and Conditions</a:t>
              </a:r>
            </a:p>
          </p:txBody>
        </p: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5B377560-5037-46C0-8297-A5D1728A1047}"/>
              </a:ext>
            </a:extLst>
          </p:cNvPr>
          <p:cNvSpPr/>
          <p:nvPr/>
        </p:nvSpPr>
        <p:spPr bwMode="auto">
          <a:xfrm>
            <a:off x="1213943" y="3046090"/>
            <a:ext cx="2179888" cy="51169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Special Character Removal</a:t>
            </a:r>
          </a:p>
        </p:txBody>
      </p:sp>
      <p:sp>
        <p:nvSpPr>
          <p:cNvPr id="19" name="Pfeil: nach unten 18">
            <a:extLst>
              <a:ext uri="{FF2B5EF4-FFF2-40B4-BE49-F238E27FC236}">
                <a16:creationId xmlns:a16="http://schemas.microsoft.com/office/drawing/2014/main" id="{D8A4B002-DA53-4BBE-8E50-77163C8C38C1}"/>
              </a:ext>
            </a:extLst>
          </p:cNvPr>
          <p:cNvSpPr/>
          <p:nvPr/>
        </p:nvSpPr>
        <p:spPr bwMode="auto">
          <a:xfrm>
            <a:off x="2181873" y="1824550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Pfeil: nach unten 19">
            <a:extLst>
              <a:ext uri="{FF2B5EF4-FFF2-40B4-BE49-F238E27FC236}">
                <a16:creationId xmlns:a16="http://schemas.microsoft.com/office/drawing/2014/main" id="{615E216B-DDD1-4BC8-B6FC-98A128BB7198}"/>
              </a:ext>
            </a:extLst>
          </p:cNvPr>
          <p:cNvSpPr/>
          <p:nvPr/>
        </p:nvSpPr>
        <p:spPr bwMode="auto">
          <a:xfrm>
            <a:off x="2181874" y="2759093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Pfeil: nach unten 20">
            <a:extLst>
              <a:ext uri="{FF2B5EF4-FFF2-40B4-BE49-F238E27FC236}">
                <a16:creationId xmlns:a16="http://schemas.microsoft.com/office/drawing/2014/main" id="{7508561D-D237-4E6A-A658-C58D6790604E}"/>
              </a:ext>
            </a:extLst>
          </p:cNvPr>
          <p:cNvSpPr/>
          <p:nvPr/>
        </p:nvSpPr>
        <p:spPr bwMode="auto">
          <a:xfrm>
            <a:off x="2181873" y="4604703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Pfeil: nach unten 21">
            <a:extLst>
              <a:ext uri="{FF2B5EF4-FFF2-40B4-BE49-F238E27FC236}">
                <a16:creationId xmlns:a16="http://schemas.microsoft.com/office/drawing/2014/main" id="{0C4E8A5F-6AB9-4BA6-A969-FF2B540DABC0}"/>
              </a:ext>
            </a:extLst>
          </p:cNvPr>
          <p:cNvSpPr/>
          <p:nvPr/>
        </p:nvSpPr>
        <p:spPr bwMode="auto">
          <a:xfrm>
            <a:off x="2181873" y="3684468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76AE807-7938-43C6-963D-28A726C6BAAD}"/>
              </a:ext>
            </a:extLst>
          </p:cNvPr>
          <p:cNvSpPr/>
          <p:nvPr/>
        </p:nvSpPr>
        <p:spPr bwMode="auto">
          <a:xfrm>
            <a:off x="1107831" y="2012807"/>
            <a:ext cx="2426677" cy="3459305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Pfeil: nach unten 23">
            <a:extLst>
              <a:ext uri="{FF2B5EF4-FFF2-40B4-BE49-F238E27FC236}">
                <a16:creationId xmlns:a16="http://schemas.microsoft.com/office/drawing/2014/main" id="{A1716DE8-26C1-40CC-9759-A9F3C551816F}"/>
              </a:ext>
            </a:extLst>
          </p:cNvPr>
          <p:cNvSpPr/>
          <p:nvPr/>
        </p:nvSpPr>
        <p:spPr bwMode="auto">
          <a:xfrm>
            <a:off x="2175838" y="5530108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A77E8EA-2971-4842-9285-D4889FE8270D}"/>
              </a:ext>
            </a:extLst>
          </p:cNvPr>
          <p:cNvSpPr/>
          <p:nvPr/>
        </p:nvSpPr>
        <p:spPr bwMode="auto">
          <a:xfrm>
            <a:off x="1231224" y="5740771"/>
            <a:ext cx="2179888" cy="51169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Word Embedding Algorithm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DD233AE-82A2-49B8-B503-C2B729265F40}"/>
              </a:ext>
            </a:extLst>
          </p:cNvPr>
          <p:cNvSpPr txBox="1"/>
          <p:nvPr/>
        </p:nvSpPr>
        <p:spPr>
          <a:xfrm>
            <a:off x="4358217" y="1196888"/>
            <a:ext cx="729943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latin typeface="Arial" pitchFamily="34" charset="0"/>
              </a:rPr>
              <a:t>Die Lieferzeit beträgt, sofern nicht beim Angebot anders angegeben, 3-5 Tage.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27" name="Pfeil: nach unten 26">
            <a:extLst>
              <a:ext uri="{FF2B5EF4-FFF2-40B4-BE49-F238E27FC236}">
                <a16:creationId xmlns:a16="http://schemas.microsoft.com/office/drawing/2014/main" id="{091E4BB5-8F23-4EC2-8910-E0240AFE664A}"/>
              </a:ext>
            </a:extLst>
          </p:cNvPr>
          <p:cNvSpPr/>
          <p:nvPr/>
        </p:nvSpPr>
        <p:spPr bwMode="auto">
          <a:xfrm>
            <a:off x="7761719" y="1824549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01107524-DE43-4473-9F31-343ADEDD1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217" y="2083491"/>
            <a:ext cx="72994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['Die', 'Lieferzeit', 'beträgt', ',', 'sofern', 'nicht', 'beim', 'Angebot', 'anders', 'angegeben', ',', '3', '-', '5', 'Tage', '.'] </a:t>
            </a:r>
          </a:p>
        </p:txBody>
      </p:sp>
      <p:sp>
        <p:nvSpPr>
          <p:cNvPr id="28" name="Pfeil: nach unten 27">
            <a:extLst>
              <a:ext uri="{FF2B5EF4-FFF2-40B4-BE49-F238E27FC236}">
                <a16:creationId xmlns:a16="http://schemas.microsoft.com/office/drawing/2014/main" id="{D47A0015-184F-4559-9FD9-A59CADE536B8}"/>
              </a:ext>
            </a:extLst>
          </p:cNvPr>
          <p:cNvSpPr/>
          <p:nvPr/>
        </p:nvSpPr>
        <p:spPr bwMode="auto">
          <a:xfrm>
            <a:off x="7761719" y="2759093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5DA33C4B-7A48-4FAF-9C34-16FBCB13A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217" y="3009547"/>
            <a:ext cx="72994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['Die', 'Lieferzeit', 'beträgt', 'sofern', 'nicht', 'beim', 'Angebot', 'anders', 'angegeben', '3', '5', 'Tage'] </a:t>
            </a:r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id="{B31B70D5-09BA-4A31-BDFF-ED21695E9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975" y="3929782"/>
            <a:ext cx="72994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['Die', 'Lieferzeit', 'beträgt', 'sofern', 'Angebot', 'anders', 'angegeben', '3', '5', 'Tage'] </a:t>
            </a:r>
          </a:p>
        </p:txBody>
      </p:sp>
      <p:sp>
        <p:nvSpPr>
          <p:cNvPr id="31" name="Pfeil: nach unten 30">
            <a:extLst>
              <a:ext uri="{FF2B5EF4-FFF2-40B4-BE49-F238E27FC236}">
                <a16:creationId xmlns:a16="http://schemas.microsoft.com/office/drawing/2014/main" id="{72E731D0-30DD-4483-B834-188D7AFCBED5}"/>
              </a:ext>
            </a:extLst>
          </p:cNvPr>
          <p:cNvSpPr/>
          <p:nvPr/>
        </p:nvSpPr>
        <p:spPr bwMode="auto">
          <a:xfrm>
            <a:off x="7761719" y="3684017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Pfeil: nach unten 31">
            <a:extLst>
              <a:ext uri="{FF2B5EF4-FFF2-40B4-BE49-F238E27FC236}">
                <a16:creationId xmlns:a16="http://schemas.microsoft.com/office/drawing/2014/main" id="{270DFA80-ABD3-4540-B1D4-88C5C71F8CE9}"/>
              </a:ext>
            </a:extLst>
          </p:cNvPr>
          <p:cNvSpPr/>
          <p:nvPr/>
        </p:nvSpPr>
        <p:spPr bwMode="auto">
          <a:xfrm>
            <a:off x="7761719" y="4600138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Rectangle 3">
            <a:extLst>
              <a:ext uri="{FF2B5EF4-FFF2-40B4-BE49-F238E27FC236}">
                <a16:creationId xmlns:a16="http://schemas.microsoft.com/office/drawing/2014/main" id="{2A8F780E-BD1A-43F1-914D-933D35C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217" y="4847515"/>
            <a:ext cx="72994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[‚</a:t>
            </a:r>
            <a:r>
              <a:rPr lang="de-DE" altLang="de-DE" sz="1600" dirty="0"/>
              <a:t>d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er', 'Lieferzeit', 'betragen', 'sofern', 'Angebot', 'anders', 'angeben', '3', '5', ‚tagen'] </a:t>
            </a:r>
          </a:p>
        </p:txBody>
      </p:sp>
      <p:sp>
        <p:nvSpPr>
          <p:cNvPr id="34" name="Pfeil: nach unten 33">
            <a:extLst>
              <a:ext uri="{FF2B5EF4-FFF2-40B4-BE49-F238E27FC236}">
                <a16:creationId xmlns:a16="http://schemas.microsoft.com/office/drawing/2014/main" id="{69B209C6-6CE9-4D83-95EF-CB71C27615FE}"/>
              </a:ext>
            </a:extLst>
          </p:cNvPr>
          <p:cNvSpPr/>
          <p:nvPr/>
        </p:nvSpPr>
        <p:spPr bwMode="auto">
          <a:xfrm>
            <a:off x="7751031" y="5530108"/>
            <a:ext cx="290661" cy="152667"/>
          </a:xfrm>
          <a:prstGeom prst="downArrow">
            <a:avLst/>
          </a:prstGeom>
          <a:solidFill>
            <a:schemeClr val="accent4">
              <a:lumMod val="75000"/>
              <a:lumOff val="2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D2550D7-A0D9-447E-BEC8-6411A62E856E}"/>
              </a:ext>
            </a:extLst>
          </p:cNvPr>
          <p:cNvSpPr txBox="1"/>
          <p:nvPr/>
        </p:nvSpPr>
        <p:spPr>
          <a:xfrm>
            <a:off x="6671089" y="5831406"/>
            <a:ext cx="245054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latin typeface="Arial" pitchFamily="34" charset="0"/>
              </a:rPr>
              <a:t>Word2Vec, Doc2Vec etc.</a:t>
            </a:r>
          </a:p>
        </p:txBody>
      </p:sp>
    </p:spTree>
    <p:extLst>
      <p:ext uri="{BB962C8B-B14F-4D97-AF65-F5344CB8AC3E}">
        <p14:creationId xmlns:p14="http://schemas.microsoft.com/office/powerpoint/2010/main" val="258835703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6DD77A-5D8A-4E4F-BE27-58C813E4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Identification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classes</a:t>
            </a:r>
            <a:r>
              <a:rPr lang="de-DE" dirty="0"/>
              <a:t> in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Terms &amp; </a:t>
            </a:r>
            <a:r>
              <a:rPr lang="de-DE" dirty="0" err="1"/>
              <a:t>Conditions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D5776A-E226-423A-8342-EAAA0AB0C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72AD94-880B-4C5B-A6A6-8BA4F16F1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424AD18-ED10-4298-8213-017D1F7DC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F3EA52A-08B5-4043-B0D2-D9E0B31E211D}"/>
              </a:ext>
            </a:extLst>
          </p:cNvPr>
          <p:cNvSpPr txBox="1"/>
          <p:nvPr/>
        </p:nvSpPr>
        <p:spPr>
          <a:xfrm>
            <a:off x="694944" y="1137755"/>
            <a:ext cx="690161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Two possible levels of abstraction for classes: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1483135-AA4E-422A-8832-B657103BBB9B}"/>
              </a:ext>
            </a:extLst>
          </p:cNvPr>
          <p:cNvSpPr txBox="1"/>
          <p:nvPr/>
        </p:nvSpPr>
        <p:spPr>
          <a:xfrm>
            <a:off x="801536" y="1662088"/>
            <a:ext cx="5184648" cy="2169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b="1" dirty="0">
                <a:latin typeface="Arial" pitchFamily="34" charset="0"/>
              </a:rPr>
              <a:t>Paragraph Level: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itchFamily="34" charset="0"/>
              </a:rPr>
              <a:t>Each class contains all clauses semantically belonging to one paragraph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itchFamily="34" charset="0"/>
              </a:rPr>
              <a:t>Much easier since paragraph title's contain valuable descriptors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itchFamily="34" charset="0"/>
              </a:rPr>
              <a:t>Few, but big Clusters (Total number of classes easier to predict: one for each type of Paragraph)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itchFamily="34" charset="0"/>
              </a:rPr>
              <a:t>Possible Classes: “§1 </a:t>
            </a:r>
            <a:r>
              <a:rPr lang="en-US" sz="1500" dirty="0" err="1">
                <a:latin typeface="Arial" pitchFamily="34" charset="0"/>
              </a:rPr>
              <a:t>Grundlgende</a:t>
            </a:r>
            <a:r>
              <a:rPr lang="en-US" sz="1500" dirty="0">
                <a:latin typeface="Arial" pitchFamily="34" charset="0"/>
              </a:rPr>
              <a:t> </a:t>
            </a:r>
            <a:r>
              <a:rPr lang="en-US" sz="1500" dirty="0" err="1">
                <a:latin typeface="Arial" pitchFamily="34" charset="0"/>
              </a:rPr>
              <a:t>Bestimmung</a:t>
            </a:r>
            <a:r>
              <a:rPr lang="en-US" sz="1500" dirty="0">
                <a:latin typeface="Arial" pitchFamily="34" charset="0"/>
              </a:rPr>
              <a:t>”, “§2 </a:t>
            </a:r>
            <a:r>
              <a:rPr lang="en-US" sz="1500" dirty="0" err="1">
                <a:latin typeface="Arial" pitchFamily="34" charset="0"/>
              </a:rPr>
              <a:t>Zustandekommen</a:t>
            </a:r>
            <a:r>
              <a:rPr lang="en-US" sz="1500" dirty="0">
                <a:latin typeface="Arial" pitchFamily="34" charset="0"/>
              </a:rPr>
              <a:t> des </a:t>
            </a:r>
            <a:r>
              <a:rPr lang="en-US" sz="1500" dirty="0" err="1">
                <a:latin typeface="Arial" pitchFamily="34" charset="0"/>
              </a:rPr>
              <a:t>Vertrages</a:t>
            </a:r>
            <a:r>
              <a:rPr lang="en-US" sz="1500" dirty="0">
                <a:latin typeface="Arial" pitchFamily="34" charset="0"/>
              </a:rPr>
              <a:t>” etc.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96CA32D-5855-4B69-B39B-1E582C79ED62}"/>
              </a:ext>
            </a:extLst>
          </p:cNvPr>
          <p:cNvSpPr txBox="1"/>
          <p:nvPr/>
        </p:nvSpPr>
        <p:spPr>
          <a:xfrm>
            <a:off x="801536" y="4165223"/>
            <a:ext cx="5185495" cy="2169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500" b="1" dirty="0">
                <a:latin typeface="Arial" pitchFamily="34" charset="0"/>
              </a:rPr>
              <a:t>Clauses Level: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itchFamily="34" charset="0"/>
              </a:rPr>
              <a:t>Each class only contains clauses that are semantically the same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itchFamily="34" charset="0"/>
              </a:rPr>
              <a:t>Very hard, since wording in Terms &amp; Conditions differs greatly, which makes finer classification difficult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itchFamily="34" charset="0"/>
              </a:rPr>
              <a:t>Many, but more precise Clusters (Total number hard to predict: “how many types of clauses exist?”, Overlap)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itchFamily="34" charset="0"/>
              </a:rPr>
              <a:t>Possible classes: “</a:t>
            </a:r>
            <a:r>
              <a:rPr lang="en-US" sz="1500" dirty="0" err="1">
                <a:latin typeface="Arial" pitchFamily="34" charset="0"/>
              </a:rPr>
              <a:t>Vertragsgegenstand</a:t>
            </a:r>
            <a:r>
              <a:rPr lang="en-US" sz="1500" dirty="0">
                <a:latin typeface="Arial" pitchFamily="34" charset="0"/>
              </a:rPr>
              <a:t>”, “</a:t>
            </a:r>
            <a:r>
              <a:rPr lang="en-US" sz="1500" dirty="0" err="1">
                <a:latin typeface="Arial" pitchFamily="34" charset="0"/>
              </a:rPr>
              <a:t>Vertragsabschluss</a:t>
            </a:r>
            <a:r>
              <a:rPr lang="en-US" sz="1500" dirty="0">
                <a:latin typeface="Arial" pitchFamily="34" charset="0"/>
              </a:rPr>
              <a:t>”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B6FE09C5-338B-4E6C-A8F6-FDE4F98EE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493" y="1387265"/>
            <a:ext cx="4682563" cy="4083470"/>
          </a:xfrm>
          <a:prstGeom prst="rect">
            <a:avLst/>
          </a:prstGeom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A36AC285-EE9F-4B37-BE55-895D29AC6C38}"/>
              </a:ext>
            </a:extLst>
          </p:cNvPr>
          <p:cNvSpPr/>
          <p:nvPr/>
        </p:nvSpPr>
        <p:spPr bwMode="auto">
          <a:xfrm>
            <a:off x="694944" y="1629182"/>
            <a:ext cx="5399526" cy="2164712"/>
          </a:xfrm>
          <a:prstGeom prst="rect">
            <a:avLst/>
          </a:prstGeom>
          <a:noFill/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7C68A0BF-4863-4F91-981E-50510465F85D}"/>
              </a:ext>
            </a:extLst>
          </p:cNvPr>
          <p:cNvSpPr/>
          <p:nvPr/>
        </p:nvSpPr>
        <p:spPr bwMode="auto">
          <a:xfrm>
            <a:off x="6921932" y="1377824"/>
            <a:ext cx="4603319" cy="1310512"/>
          </a:xfrm>
          <a:prstGeom prst="rect">
            <a:avLst/>
          </a:prstGeom>
          <a:noFill/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939F20C1-5615-4A44-A252-29B1E47FC22C}"/>
              </a:ext>
            </a:extLst>
          </p:cNvPr>
          <p:cNvSpPr/>
          <p:nvPr/>
        </p:nvSpPr>
        <p:spPr bwMode="auto">
          <a:xfrm>
            <a:off x="6921932" y="2711538"/>
            <a:ext cx="4603319" cy="2768638"/>
          </a:xfrm>
          <a:prstGeom prst="rect">
            <a:avLst/>
          </a:prstGeom>
          <a:noFill/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186C86A-D8DA-48DF-9A5D-972CE274F6DF}"/>
              </a:ext>
            </a:extLst>
          </p:cNvPr>
          <p:cNvSpPr/>
          <p:nvPr/>
        </p:nvSpPr>
        <p:spPr bwMode="auto">
          <a:xfrm>
            <a:off x="694944" y="4133665"/>
            <a:ext cx="5399526" cy="2164712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4F881DB3-A255-4CBF-8BCA-7823A26E1948}"/>
              </a:ext>
            </a:extLst>
          </p:cNvPr>
          <p:cNvSpPr/>
          <p:nvPr/>
        </p:nvSpPr>
        <p:spPr bwMode="auto">
          <a:xfrm>
            <a:off x="6941499" y="2889189"/>
            <a:ext cx="3081732" cy="240873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5DEDEA8-4D98-4DE5-8069-8CEA3F3027DE}"/>
              </a:ext>
            </a:extLst>
          </p:cNvPr>
          <p:cNvSpPr/>
          <p:nvPr/>
        </p:nvSpPr>
        <p:spPr bwMode="auto">
          <a:xfrm>
            <a:off x="6941498" y="4900045"/>
            <a:ext cx="4448965" cy="554233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0D3FF09-EF94-44CE-9ED4-8F4C94000A12}"/>
              </a:ext>
            </a:extLst>
          </p:cNvPr>
          <p:cNvSpPr txBox="1"/>
          <p:nvPr/>
        </p:nvSpPr>
        <p:spPr>
          <a:xfrm>
            <a:off x="6921932" y="5773899"/>
            <a:ext cx="2663108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900" dirty="0">
                <a:latin typeface="Arial" pitchFamily="34" charset="0"/>
              </a:rPr>
              <a:t>Source: https://website-tutor.com/agb-muster/</a:t>
            </a:r>
          </a:p>
        </p:txBody>
      </p:sp>
    </p:spTree>
    <p:extLst>
      <p:ext uri="{BB962C8B-B14F-4D97-AF65-F5344CB8AC3E}">
        <p14:creationId xmlns:p14="http://schemas.microsoft.com/office/powerpoint/2010/main" val="219746989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6DD77A-5D8A-4E4F-BE27-58C813E4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Identification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classes</a:t>
            </a:r>
            <a:r>
              <a:rPr lang="de-DE" dirty="0"/>
              <a:t> in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Terms &amp; </a:t>
            </a:r>
            <a:r>
              <a:rPr lang="de-DE" dirty="0" err="1"/>
              <a:t>Conditions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D5776A-E226-423A-8342-EAAA0AB0C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72AD94-880B-4C5B-A6A6-8BA4F16F1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9191D38-8CDE-4803-81CE-FBC480ABED17}"/>
              </a:ext>
            </a:extLst>
          </p:cNvPr>
          <p:cNvSpPr txBox="1"/>
          <p:nvPr/>
        </p:nvSpPr>
        <p:spPr>
          <a:xfrm>
            <a:off x="5373254" y="6134784"/>
            <a:ext cx="45335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900" dirty="0">
                <a:latin typeface="Arial" pitchFamily="34" charset="0"/>
              </a:rPr>
              <a:t>Sources: https://website-tutor.com/agb-muster/</a:t>
            </a:r>
          </a:p>
          <a:p>
            <a:r>
              <a:rPr lang="de-DE" sz="900" dirty="0">
                <a:latin typeface="Arial" pitchFamily="34" charset="0"/>
              </a:rPr>
              <a:t>               https://www.juraforum.de/muster-vorlagen/agb-online-shop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424AD18-ED10-4298-8213-017D1F7DC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E3BE7F4C-889F-418E-8148-8866039544FF}"/>
              </a:ext>
            </a:extLst>
          </p:cNvPr>
          <p:cNvGrpSpPr/>
          <p:nvPr/>
        </p:nvGrpSpPr>
        <p:grpSpPr>
          <a:xfrm>
            <a:off x="6622090" y="1426723"/>
            <a:ext cx="4474292" cy="3068515"/>
            <a:chOff x="6622090" y="1426723"/>
            <a:chExt cx="4474292" cy="3068515"/>
          </a:xfrm>
        </p:grpSpPr>
        <p:pic>
          <p:nvPicPr>
            <p:cNvPr id="44" name="Grafik 43">
              <a:extLst>
                <a:ext uri="{FF2B5EF4-FFF2-40B4-BE49-F238E27FC236}">
                  <a16:creationId xmlns:a16="http://schemas.microsoft.com/office/drawing/2014/main" id="{63A4F6A0-DDF7-434D-B4DC-B4AF7BCF5C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2215" y="1426723"/>
              <a:ext cx="4394167" cy="3068515"/>
            </a:xfrm>
            <a:prstGeom prst="rect">
              <a:avLst/>
            </a:prstGeom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C44488DB-C36C-43A9-B821-C4A970FF05E0}"/>
                </a:ext>
              </a:extLst>
            </p:cNvPr>
            <p:cNvSpPr/>
            <p:nvPr/>
          </p:nvSpPr>
          <p:spPr bwMode="auto">
            <a:xfrm>
              <a:off x="6622090" y="2861458"/>
              <a:ext cx="4474292" cy="41549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B775A128-0407-43D2-B23E-9BBF0E87656F}"/>
                </a:ext>
              </a:extLst>
            </p:cNvPr>
            <p:cNvSpPr/>
            <p:nvPr/>
          </p:nvSpPr>
          <p:spPr bwMode="auto">
            <a:xfrm>
              <a:off x="6702215" y="3847928"/>
              <a:ext cx="4394167" cy="36711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pic>
        <p:nvPicPr>
          <p:cNvPr id="49" name="Grafik 48">
            <a:extLst>
              <a:ext uri="{FF2B5EF4-FFF2-40B4-BE49-F238E27FC236}">
                <a16:creationId xmlns:a16="http://schemas.microsoft.com/office/drawing/2014/main" id="{F2E40E54-B758-4016-ACB3-433A895DAF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6" y="1426723"/>
            <a:ext cx="4114676" cy="3756878"/>
          </a:xfrm>
          <a:prstGeom prst="rect">
            <a:avLst/>
          </a:prstGeom>
        </p:spPr>
      </p:pic>
      <p:sp>
        <p:nvSpPr>
          <p:cNvPr id="51" name="Rechteck 50">
            <a:extLst>
              <a:ext uri="{FF2B5EF4-FFF2-40B4-BE49-F238E27FC236}">
                <a16:creationId xmlns:a16="http://schemas.microsoft.com/office/drawing/2014/main" id="{D498996E-198F-416E-BD84-2139C34C4A71}"/>
              </a:ext>
            </a:extLst>
          </p:cNvPr>
          <p:cNvSpPr/>
          <p:nvPr/>
        </p:nvSpPr>
        <p:spPr bwMode="auto">
          <a:xfrm>
            <a:off x="852854" y="2805770"/>
            <a:ext cx="2242039" cy="19343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2B4087FD-AC45-4D4B-B234-D7CFF82721A8}"/>
              </a:ext>
            </a:extLst>
          </p:cNvPr>
          <p:cNvSpPr/>
          <p:nvPr/>
        </p:nvSpPr>
        <p:spPr bwMode="auto">
          <a:xfrm>
            <a:off x="852854" y="3055231"/>
            <a:ext cx="3921369" cy="309971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A26C407E-F3CA-4244-8D2E-BA0B59FF3E44}"/>
              </a:ext>
            </a:extLst>
          </p:cNvPr>
          <p:cNvSpPr/>
          <p:nvPr/>
        </p:nvSpPr>
        <p:spPr bwMode="auto">
          <a:xfrm>
            <a:off x="868178" y="4636261"/>
            <a:ext cx="4018024" cy="54734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CEF6DD8E-38DA-4A00-A420-07FEABC388DA}"/>
              </a:ext>
            </a:extLst>
          </p:cNvPr>
          <p:cNvCxnSpPr>
            <a:cxnSpLocks/>
            <a:stCxn id="52" idx="3"/>
            <a:endCxn id="47" idx="1"/>
          </p:cNvCxnSpPr>
          <p:nvPr/>
        </p:nvCxnSpPr>
        <p:spPr bwMode="auto">
          <a:xfrm>
            <a:off x="4774223" y="3210217"/>
            <a:ext cx="1927992" cy="821267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265FFA97-B6D4-41D7-BAD8-C7FDB2759196}"/>
              </a:ext>
            </a:extLst>
          </p:cNvPr>
          <p:cNvCxnSpPr>
            <a:cxnSpLocks/>
            <a:stCxn id="53" idx="3"/>
            <a:endCxn id="47" idx="1"/>
          </p:cNvCxnSpPr>
          <p:nvPr/>
        </p:nvCxnSpPr>
        <p:spPr bwMode="auto">
          <a:xfrm flipV="1">
            <a:off x="4886202" y="4031484"/>
            <a:ext cx="1816013" cy="878447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Verbinder: gewinkelt 55">
            <a:extLst>
              <a:ext uri="{FF2B5EF4-FFF2-40B4-BE49-F238E27FC236}">
                <a16:creationId xmlns:a16="http://schemas.microsoft.com/office/drawing/2014/main" id="{BF23B156-1924-4A49-ACC7-C53D67AF6BE5}"/>
              </a:ext>
            </a:extLst>
          </p:cNvPr>
          <p:cNvCxnSpPr>
            <a:stCxn id="51" idx="3"/>
            <a:endCxn id="46" idx="1"/>
          </p:cNvCxnSpPr>
          <p:nvPr/>
        </p:nvCxnSpPr>
        <p:spPr bwMode="auto">
          <a:xfrm>
            <a:off x="3094893" y="2902485"/>
            <a:ext cx="3527197" cy="166722"/>
          </a:xfrm>
          <a:prstGeom prst="bentConnector3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7" name="Textfeld 56">
            <a:extLst>
              <a:ext uri="{FF2B5EF4-FFF2-40B4-BE49-F238E27FC236}">
                <a16:creationId xmlns:a16="http://schemas.microsoft.com/office/drawing/2014/main" id="{0E16BCEA-F6D4-4572-9658-EA129C26B89B}"/>
              </a:ext>
            </a:extLst>
          </p:cNvPr>
          <p:cNvSpPr txBox="1"/>
          <p:nvPr/>
        </p:nvSpPr>
        <p:spPr>
          <a:xfrm>
            <a:off x="4858492" y="2725307"/>
            <a:ext cx="158627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  <a:latin typeface="Arial" pitchFamily="34" charset="0"/>
              </a:rPr>
              <a:t>Vertrags</a:t>
            </a:r>
            <a:r>
              <a:rPr lang="de-DE" sz="1200" dirty="0">
                <a:solidFill>
                  <a:schemeClr val="accent5"/>
                </a:solidFill>
                <a:latin typeface="Arial" pitchFamily="34" charset="0"/>
              </a:rPr>
              <a:t>gegenstand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F2B4DF8B-3E7C-4797-A45B-4645B1EA2973}"/>
              </a:ext>
            </a:extLst>
          </p:cNvPr>
          <p:cNvSpPr txBox="1"/>
          <p:nvPr/>
        </p:nvSpPr>
        <p:spPr>
          <a:xfrm>
            <a:off x="4934544" y="3901495"/>
            <a:ext cx="1510217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  <a:latin typeface="Arial" pitchFamily="34" charset="0"/>
              </a:rPr>
              <a:t>Vertragsabschluss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E60F9B7F-4FAD-4F00-B65E-3A6DEBAEFA2D}"/>
              </a:ext>
            </a:extLst>
          </p:cNvPr>
          <p:cNvSpPr/>
          <p:nvPr/>
        </p:nvSpPr>
        <p:spPr bwMode="auto">
          <a:xfrm>
            <a:off x="804512" y="2593855"/>
            <a:ext cx="4114676" cy="2654705"/>
          </a:xfrm>
          <a:prstGeom prst="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5F9E4590-4E4B-4B4E-B4BE-DE12083CFE79}"/>
              </a:ext>
            </a:extLst>
          </p:cNvPr>
          <p:cNvSpPr/>
          <p:nvPr/>
        </p:nvSpPr>
        <p:spPr bwMode="auto">
          <a:xfrm>
            <a:off x="6601006" y="2647144"/>
            <a:ext cx="4526706" cy="737030"/>
          </a:xfrm>
          <a:prstGeom prst="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BC1408BC-3DC6-409E-9C94-5E54F86160F9}"/>
              </a:ext>
            </a:extLst>
          </p:cNvPr>
          <p:cNvSpPr/>
          <p:nvPr/>
        </p:nvSpPr>
        <p:spPr bwMode="auto">
          <a:xfrm>
            <a:off x="6601006" y="3466233"/>
            <a:ext cx="4526706" cy="1035576"/>
          </a:xfrm>
          <a:prstGeom prst="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BB18C133-ADEE-4B76-8E88-D927B24F43C9}"/>
              </a:ext>
            </a:extLst>
          </p:cNvPr>
          <p:cNvSpPr txBox="1"/>
          <p:nvPr/>
        </p:nvSpPr>
        <p:spPr>
          <a:xfrm>
            <a:off x="8683390" y="5281356"/>
            <a:ext cx="230358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latin typeface="Arial" pitchFamily="34" charset="0"/>
              </a:rPr>
              <a:t>Paragraph</a:t>
            </a:r>
          </a:p>
          <a:p>
            <a:r>
              <a:rPr lang="en-US" dirty="0">
                <a:solidFill>
                  <a:srgbClr val="FF0000"/>
                </a:solidFill>
                <a:latin typeface="Arial" pitchFamily="34" charset="0"/>
              </a:rPr>
              <a:t>Clause</a:t>
            </a:r>
          </a:p>
        </p:txBody>
      </p:sp>
    </p:spTree>
    <p:extLst>
      <p:ext uri="{BB962C8B-B14F-4D97-AF65-F5344CB8AC3E}">
        <p14:creationId xmlns:p14="http://schemas.microsoft.com/office/powerpoint/2010/main" val="343895698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0E6AE9FC-A81A-4A72-A958-EFE0ED2A17CC}"/>
              </a:ext>
            </a:extLst>
          </p:cNvPr>
          <p:cNvSpPr/>
          <p:nvPr/>
        </p:nvSpPr>
        <p:spPr bwMode="auto">
          <a:xfrm>
            <a:off x="0" y="4273062"/>
            <a:ext cx="12192000" cy="143314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5D6B23-EBCF-49D9-A384-B69B80D8A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6F78C6-1A45-4CA0-B6E5-E1F05FFAC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E732FB-6C4C-47AA-B802-1830CCD74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248FBDB-86AA-4B62-8477-1C0D93166D26}"/>
              </a:ext>
            </a:extLst>
          </p:cNvPr>
          <p:cNvSpPr txBox="1">
            <a:spLocks/>
          </p:cNvSpPr>
          <p:nvPr/>
        </p:nvSpPr>
        <p:spPr bwMode="auto">
          <a:xfrm>
            <a:off x="464526" y="950133"/>
            <a:ext cx="1152313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kern="0" dirty="0"/>
              <a:t>Introduction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Motivation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Problem Statement</a:t>
            </a:r>
          </a:p>
          <a:p>
            <a:pPr>
              <a:lnSpc>
                <a:spcPct val="150000"/>
              </a:lnSpc>
            </a:pPr>
            <a:r>
              <a:rPr lang="en-US" b="1" kern="0" dirty="0"/>
              <a:t>Research Questions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Interactive Machine Learning Introduction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Data Collection and Preprocessing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Text Classification</a:t>
            </a:r>
          </a:p>
          <a:p>
            <a:pPr marL="0" indent="0">
              <a:lnSpc>
                <a:spcPct val="150000"/>
              </a:lnSpc>
            </a:pPr>
            <a:r>
              <a:rPr lang="en-US" b="1" kern="0" dirty="0"/>
              <a:t>Approach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Workflow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Timetable</a:t>
            </a:r>
          </a:p>
          <a:p>
            <a:pPr>
              <a:lnSpc>
                <a:spcPct val="150000"/>
              </a:lnSpc>
            </a:pPr>
            <a:endParaRPr lang="en-US" b="1" kern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9744CC-6B2B-49BE-8625-C90273256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066200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CA17AB-FDDC-44CB-A804-8536A6349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4D40D3-1094-44E7-B7EE-15D00C09C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58DEC4-7621-4712-9C38-27B3E471A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868BB7-FD43-4011-9050-3294B06E8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91DFDBE4-47A7-441B-B7F0-8748B64FF681}"/>
              </a:ext>
            </a:extLst>
          </p:cNvPr>
          <p:cNvSpPr/>
          <p:nvPr/>
        </p:nvSpPr>
        <p:spPr bwMode="auto">
          <a:xfrm>
            <a:off x="4824014" y="1608681"/>
            <a:ext cx="2269295" cy="908514"/>
          </a:xfrm>
          <a:prstGeom prst="roundRect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cs typeface="Arial" pitchFamily="34" charset="0"/>
              </a:rPr>
              <a:t>Literature Research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79588401-66E4-4186-9048-030FFE765C07}"/>
              </a:ext>
            </a:extLst>
          </p:cNvPr>
          <p:cNvSpPr/>
          <p:nvPr/>
        </p:nvSpPr>
        <p:spPr bwMode="auto">
          <a:xfrm>
            <a:off x="2554718" y="3738576"/>
            <a:ext cx="2269295" cy="916931"/>
          </a:xfrm>
          <a:prstGeom prst="roundRect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cs typeface="Arial" pitchFamily="34" charset="0"/>
              </a:rPr>
              <a:t>Evaluation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C1A2F792-2B82-49D6-88C9-A1B1BBE42825}"/>
              </a:ext>
            </a:extLst>
          </p:cNvPr>
          <p:cNvSpPr/>
          <p:nvPr/>
        </p:nvSpPr>
        <p:spPr bwMode="auto">
          <a:xfrm>
            <a:off x="7093309" y="3727459"/>
            <a:ext cx="2269295" cy="916931"/>
          </a:xfrm>
          <a:prstGeom prst="roundRect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cs typeface="Arial" pitchFamily="34" charset="0"/>
              </a:rPr>
              <a:t>Design &amp; Implementation</a:t>
            </a:r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D9BB170F-E763-47EF-8B83-D67F07592AF1}"/>
              </a:ext>
            </a:extLst>
          </p:cNvPr>
          <p:cNvSpPr/>
          <p:nvPr/>
        </p:nvSpPr>
        <p:spPr bwMode="auto">
          <a:xfrm rot="10800000">
            <a:off x="5641779" y="3828088"/>
            <a:ext cx="633764" cy="715047"/>
          </a:xfrm>
          <a:prstGeom prst="rightArrow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C1783150-C0AD-49EE-8B00-C36F8A2E4D99}"/>
              </a:ext>
            </a:extLst>
          </p:cNvPr>
          <p:cNvSpPr/>
          <p:nvPr/>
        </p:nvSpPr>
        <p:spPr bwMode="auto">
          <a:xfrm rot="18000000">
            <a:off x="4553067" y="2731981"/>
            <a:ext cx="541893" cy="836274"/>
          </a:xfrm>
          <a:prstGeom prst="rightArrow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612DB118-61BA-4B39-9A70-AAA059D813FE}"/>
              </a:ext>
            </a:extLst>
          </p:cNvPr>
          <p:cNvSpPr/>
          <p:nvPr/>
        </p:nvSpPr>
        <p:spPr bwMode="auto">
          <a:xfrm rot="3600000">
            <a:off x="6822363" y="2764515"/>
            <a:ext cx="541893" cy="836274"/>
          </a:xfrm>
          <a:prstGeom prst="rightArrow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CFDC933-3247-4DD4-86F9-E0653B31394D}"/>
              </a:ext>
            </a:extLst>
          </p:cNvPr>
          <p:cNvSpPr txBox="1"/>
          <p:nvPr/>
        </p:nvSpPr>
        <p:spPr>
          <a:xfrm>
            <a:off x="597158" y="2678746"/>
            <a:ext cx="1917894" cy="3323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latin typeface="Arial" pitchFamily="34" charset="0"/>
              </a:rPr>
              <a:t>Evaluation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itchFamily="34" charset="0"/>
              </a:rPr>
              <a:t>Accuracy, Recall? Evaluation of clustering difficult without labels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cs typeface="Arial" pitchFamily="34" charset="0"/>
              </a:rPr>
              <a:t>Problem:</a:t>
            </a:r>
            <a:r>
              <a:rPr lang="en-US" sz="1400" dirty="0">
                <a:cs typeface="Arial" pitchFamily="34" charset="0"/>
              </a:rPr>
              <a:t> Human feedback to predictions is subjective. The quality of the results will depend on the quality of the expert interacting with the system.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E089AFD-0A3C-4F28-A7CD-D168A9A9DB1A}"/>
              </a:ext>
            </a:extLst>
          </p:cNvPr>
          <p:cNvSpPr txBox="1"/>
          <p:nvPr/>
        </p:nvSpPr>
        <p:spPr>
          <a:xfrm>
            <a:off x="7318832" y="1536851"/>
            <a:ext cx="2941955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latin typeface="Arial" pitchFamily="34" charset="0"/>
              </a:rPr>
              <a:t>Literature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itchFamily="34" charset="0"/>
              </a:rPr>
              <a:t>Interactive Machine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itchFamily="34" charset="0"/>
              </a:rPr>
              <a:t>NLP and Semantic Text Matching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itchFamily="34" charset="0"/>
              </a:rPr>
              <a:t>Variability Modeling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39AA30D-F0A2-414B-BFF9-B17E4C92D21D}"/>
              </a:ext>
            </a:extLst>
          </p:cNvPr>
          <p:cNvSpPr txBox="1"/>
          <p:nvPr/>
        </p:nvSpPr>
        <p:spPr>
          <a:xfrm>
            <a:off x="7243268" y="4745481"/>
            <a:ext cx="3677268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latin typeface="Arial" pitchFamily="34" charset="0"/>
              </a:rPr>
              <a:t>Design &amp;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itchFamily="34" charset="0"/>
              </a:rPr>
              <a:t>Data collection and preparation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Arial" pitchFamily="34" charset="0"/>
              </a:rPr>
              <a:t>Word Embeddings and Clustering Implementation in Python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itchFamily="34" charset="0"/>
              </a:rPr>
              <a:t>User interface for interactive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215095649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E43623-D304-4849-AFD6-F906FCB69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Timetable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355CBC3-CB2D-483A-AB88-49899B27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ABABA4-9A2A-47B7-BA55-D3D32C20F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A9EA0C-9D86-41CA-BDF2-1AFED3C20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4EFAAE5-656C-4E85-A46E-25CB09865F20}"/>
              </a:ext>
            </a:extLst>
          </p:cNvPr>
          <p:cNvSpPr/>
          <p:nvPr/>
        </p:nvSpPr>
        <p:spPr bwMode="auto">
          <a:xfrm>
            <a:off x="1055267" y="1590873"/>
            <a:ext cx="1514011" cy="4144451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4F672DC-6349-48DB-A146-303828C5A71F}"/>
              </a:ext>
            </a:extLst>
          </p:cNvPr>
          <p:cNvSpPr/>
          <p:nvPr/>
        </p:nvSpPr>
        <p:spPr bwMode="auto">
          <a:xfrm>
            <a:off x="2649086" y="1186749"/>
            <a:ext cx="1152000" cy="360040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October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30F20C8-7B35-4C2B-8D5C-E74D41819902}"/>
              </a:ext>
            </a:extLst>
          </p:cNvPr>
          <p:cNvSpPr/>
          <p:nvPr/>
        </p:nvSpPr>
        <p:spPr bwMode="auto">
          <a:xfrm>
            <a:off x="3838752" y="1186749"/>
            <a:ext cx="1177079" cy="360040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November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3ACD7FB-9AC0-4912-B9F0-311DFDBE672D}"/>
              </a:ext>
            </a:extLst>
          </p:cNvPr>
          <p:cNvSpPr/>
          <p:nvPr/>
        </p:nvSpPr>
        <p:spPr bwMode="auto">
          <a:xfrm>
            <a:off x="5073848" y="1186749"/>
            <a:ext cx="1167838" cy="360040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December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AF001CB-9121-4EB5-9134-C78D3B0272F9}"/>
              </a:ext>
            </a:extLst>
          </p:cNvPr>
          <p:cNvSpPr/>
          <p:nvPr/>
        </p:nvSpPr>
        <p:spPr bwMode="auto">
          <a:xfrm>
            <a:off x="6301742" y="1186749"/>
            <a:ext cx="1152000" cy="360040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January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6EE0A12-D6BF-41F3-96C7-0A5EFE093BB6}"/>
              </a:ext>
            </a:extLst>
          </p:cNvPr>
          <p:cNvSpPr/>
          <p:nvPr/>
        </p:nvSpPr>
        <p:spPr bwMode="auto">
          <a:xfrm>
            <a:off x="7511758" y="1186749"/>
            <a:ext cx="1152000" cy="360040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February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5F13D8B-4342-47DC-97BC-54B2ABC0DB1E}"/>
              </a:ext>
            </a:extLst>
          </p:cNvPr>
          <p:cNvSpPr/>
          <p:nvPr/>
        </p:nvSpPr>
        <p:spPr bwMode="auto">
          <a:xfrm>
            <a:off x="8690086" y="1186749"/>
            <a:ext cx="1152000" cy="360040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March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67E30B5-11B5-495B-9BB4-E9A7A130A597}"/>
              </a:ext>
            </a:extLst>
          </p:cNvPr>
          <p:cNvSpPr/>
          <p:nvPr/>
        </p:nvSpPr>
        <p:spPr bwMode="auto">
          <a:xfrm>
            <a:off x="2641414" y="1590874"/>
            <a:ext cx="1152000" cy="4144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ED1A5CB-DDD8-40CA-B4AD-C7CFD73B9F9F}"/>
              </a:ext>
            </a:extLst>
          </p:cNvPr>
          <p:cNvSpPr/>
          <p:nvPr/>
        </p:nvSpPr>
        <p:spPr bwMode="auto">
          <a:xfrm>
            <a:off x="3841216" y="1590874"/>
            <a:ext cx="1176334" cy="4141190"/>
          </a:xfrm>
          <a:prstGeom prst="rect">
            <a:avLst/>
          </a:prstGeom>
          <a:solidFill>
            <a:srgbClr val="D9D9D9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EFC9738-8CC4-4780-AA60-212D36F4A695}"/>
              </a:ext>
            </a:extLst>
          </p:cNvPr>
          <p:cNvSpPr/>
          <p:nvPr/>
        </p:nvSpPr>
        <p:spPr bwMode="auto">
          <a:xfrm>
            <a:off x="6301742" y="1590874"/>
            <a:ext cx="1164080" cy="41411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36B49C5-7969-4FDA-A5FA-71A381678212}"/>
              </a:ext>
            </a:extLst>
          </p:cNvPr>
          <p:cNvSpPr/>
          <p:nvPr/>
        </p:nvSpPr>
        <p:spPr bwMode="auto">
          <a:xfrm>
            <a:off x="5070108" y="1590873"/>
            <a:ext cx="1171578" cy="41411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9E8F5C3-AB7E-4378-A7DC-D2509EEB3562}"/>
              </a:ext>
            </a:extLst>
          </p:cNvPr>
          <p:cNvSpPr/>
          <p:nvPr/>
        </p:nvSpPr>
        <p:spPr bwMode="auto">
          <a:xfrm>
            <a:off x="7509937" y="1590873"/>
            <a:ext cx="1143868" cy="41411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919F430-83FA-4AC2-9D86-3A0E9F306513}"/>
              </a:ext>
            </a:extLst>
          </p:cNvPr>
          <p:cNvSpPr/>
          <p:nvPr/>
        </p:nvSpPr>
        <p:spPr bwMode="auto">
          <a:xfrm>
            <a:off x="8690086" y="1590874"/>
            <a:ext cx="1152000" cy="41411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E879073-58E7-4E23-81F0-0064FFCA16F8}"/>
              </a:ext>
            </a:extLst>
          </p:cNvPr>
          <p:cNvSpPr/>
          <p:nvPr/>
        </p:nvSpPr>
        <p:spPr bwMode="auto">
          <a:xfrm>
            <a:off x="1130325" y="1735158"/>
            <a:ext cx="1368152" cy="432048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Literature Research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5858B57-445A-4023-8DDE-4509C87C9616}"/>
              </a:ext>
            </a:extLst>
          </p:cNvPr>
          <p:cNvSpPr/>
          <p:nvPr/>
        </p:nvSpPr>
        <p:spPr bwMode="auto">
          <a:xfrm>
            <a:off x="3182541" y="1806839"/>
            <a:ext cx="2498563" cy="288000"/>
          </a:xfrm>
          <a:prstGeom prst="rect">
            <a:avLst/>
          </a:prstGeom>
          <a:ln>
            <a:headEnd type="none" w="med" len="med"/>
            <a:tailEnd type="none" w="med" len="med"/>
          </a:ln>
          <a:effectLst>
            <a:outerShdw blurRad="635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D934A14-9CB0-447E-B210-C4307B59341B}"/>
              </a:ext>
            </a:extLst>
          </p:cNvPr>
          <p:cNvSpPr/>
          <p:nvPr/>
        </p:nvSpPr>
        <p:spPr bwMode="auto">
          <a:xfrm>
            <a:off x="1131991" y="2311672"/>
            <a:ext cx="1368152" cy="432048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Data Collection and Preparation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89110678-584E-4DA2-A532-5397049A1DFB}"/>
              </a:ext>
            </a:extLst>
          </p:cNvPr>
          <p:cNvSpPr/>
          <p:nvPr/>
        </p:nvSpPr>
        <p:spPr bwMode="auto">
          <a:xfrm>
            <a:off x="1130325" y="3463350"/>
            <a:ext cx="1368152" cy="432048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Evaluation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5304CB6-040E-4E9F-8E9B-3A4BB29DD394}"/>
              </a:ext>
            </a:extLst>
          </p:cNvPr>
          <p:cNvSpPr/>
          <p:nvPr/>
        </p:nvSpPr>
        <p:spPr bwMode="auto">
          <a:xfrm>
            <a:off x="1124225" y="4602342"/>
            <a:ext cx="1368152" cy="432048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Writing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DF90E4B-ABAF-4663-964E-AAA11CED80A1}"/>
              </a:ext>
            </a:extLst>
          </p:cNvPr>
          <p:cNvSpPr/>
          <p:nvPr/>
        </p:nvSpPr>
        <p:spPr bwMode="auto">
          <a:xfrm>
            <a:off x="1129403" y="2887286"/>
            <a:ext cx="1368152" cy="432048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Design &amp; Implementation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9235D09-7C1C-44A8-9AED-82275F16127E}"/>
              </a:ext>
            </a:extLst>
          </p:cNvPr>
          <p:cNvSpPr/>
          <p:nvPr/>
        </p:nvSpPr>
        <p:spPr bwMode="auto">
          <a:xfrm>
            <a:off x="3419074" y="2412190"/>
            <a:ext cx="2784096" cy="288000"/>
          </a:xfrm>
          <a:prstGeom prst="rect">
            <a:avLst/>
          </a:prstGeom>
          <a:ln>
            <a:headEnd type="none" w="med" len="med"/>
            <a:tailEnd type="none" w="med" len="med"/>
          </a:ln>
          <a:effectLst>
            <a:outerShdw blurRad="635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6F683AA-410C-4729-9C2C-A0D021DC22EE}"/>
              </a:ext>
            </a:extLst>
          </p:cNvPr>
          <p:cNvSpPr/>
          <p:nvPr/>
        </p:nvSpPr>
        <p:spPr bwMode="auto">
          <a:xfrm>
            <a:off x="3811524" y="2999617"/>
            <a:ext cx="3086281" cy="288000"/>
          </a:xfrm>
          <a:prstGeom prst="rect">
            <a:avLst/>
          </a:prstGeom>
          <a:ln>
            <a:headEnd type="none" w="med" len="med"/>
            <a:tailEnd type="none" w="med" len="med"/>
          </a:ln>
          <a:effectLst>
            <a:outerShdw blurRad="635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28" name="Straight Connector 52">
            <a:extLst>
              <a:ext uri="{FF2B5EF4-FFF2-40B4-BE49-F238E27FC236}">
                <a16:creationId xmlns:a16="http://schemas.microsoft.com/office/drawing/2014/main" id="{A34F131F-0045-4C11-9C49-B12A153E5D7D}"/>
              </a:ext>
            </a:extLst>
          </p:cNvPr>
          <p:cNvCxnSpPr>
            <a:cxnSpLocks/>
          </p:cNvCxnSpPr>
          <p:nvPr/>
        </p:nvCxnSpPr>
        <p:spPr bwMode="auto">
          <a:xfrm>
            <a:off x="4747572" y="1546789"/>
            <a:ext cx="0" cy="435284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Rechteck 28">
            <a:extLst>
              <a:ext uri="{FF2B5EF4-FFF2-40B4-BE49-F238E27FC236}">
                <a16:creationId xmlns:a16="http://schemas.microsoft.com/office/drawing/2014/main" id="{49ADF445-D135-4669-B520-ABF891EE8CEA}"/>
              </a:ext>
            </a:extLst>
          </p:cNvPr>
          <p:cNvSpPr/>
          <p:nvPr/>
        </p:nvSpPr>
        <p:spPr bwMode="auto">
          <a:xfrm>
            <a:off x="9883599" y="1186749"/>
            <a:ext cx="1152000" cy="360040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400" dirty="0">
                <a:solidFill>
                  <a:schemeClr val="bg1"/>
                </a:solidFill>
                <a:cs typeface="Arial" pitchFamily="34" charset="0"/>
              </a:rPr>
              <a:t>April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47E01B0-9574-43E1-B15E-BEC6152949B0}"/>
              </a:ext>
            </a:extLst>
          </p:cNvPr>
          <p:cNvSpPr/>
          <p:nvPr/>
        </p:nvSpPr>
        <p:spPr bwMode="auto">
          <a:xfrm>
            <a:off x="9878069" y="1590873"/>
            <a:ext cx="1143868" cy="41411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0BEC0CA-5EDE-4B35-B808-51CF15046D6C}"/>
              </a:ext>
            </a:extLst>
          </p:cNvPr>
          <p:cNvSpPr/>
          <p:nvPr/>
        </p:nvSpPr>
        <p:spPr bwMode="auto">
          <a:xfrm>
            <a:off x="5723791" y="4674366"/>
            <a:ext cx="3659393" cy="288000"/>
          </a:xfrm>
          <a:prstGeom prst="rect">
            <a:avLst/>
          </a:prstGeom>
          <a:ln>
            <a:headEnd type="none" w="med" len="med"/>
            <a:tailEnd type="none" w="med" len="med"/>
          </a:ln>
          <a:effectLst>
            <a:outerShdw blurRad="635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9882929-1A13-4CE2-8942-0872A06881D0}"/>
              </a:ext>
            </a:extLst>
          </p:cNvPr>
          <p:cNvSpPr/>
          <p:nvPr/>
        </p:nvSpPr>
        <p:spPr bwMode="auto">
          <a:xfrm>
            <a:off x="7195845" y="4106008"/>
            <a:ext cx="1494242" cy="288000"/>
          </a:xfrm>
          <a:prstGeom prst="rect">
            <a:avLst/>
          </a:prstGeom>
          <a:ln>
            <a:headEnd type="none" w="med" len="med"/>
            <a:tailEnd type="none" w="med" len="med"/>
          </a:ln>
          <a:effectLst>
            <a:outerShdw blurRad="635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33" name="Straight Connector 52">
            <a:extLst>
              <a:ext uri="{FF2B5EF4-FFF2-40B4-BE49-F238E27FC236}">
                <a16:creationId xmlns:a16="http://schemas.microsoft.com/office/drawing/2014/main" id="{C45D4224-C21A-427F-8EEF-EEE4B783CE52}"/>
              </a:ext>
            </a:extLst>
          </p:cNvPr>
          <p:cNvCxnSpPr>
            <a:cxnSpLocks/>
            <a:endCxn id="36" idx="0"/>
          </p:cNvCxnSpPr>
          <p:nvPr/>
        </p:nvCxnSpPr>
        <p:spPr bwMode="auto">
          <a:xfrm>
            <a:off x="10427677" y="1596446"/>
            <a:ext cx="0" cy="432582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FF33281A-7CAA-4E9F-BEBA-61018E8F6A3E}"/>
              </a:ext>
            </a:extLst>
          </p:cNvPr>
          <p:cNvSpPr txBox="1"/>
          <p:nvPr/>
        </p:nvSpPr>
        <p:spPr>
          <a:xfrm>
            <a:off x="2354909" y="5879066"/>
            <a:ext cx="165526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Start Date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7D6AC97-90B1-4BE5-9D8C-3955C144DC16}"/>
              </a:ext>
            </a:extLst>
          </p:cNvPr>
          <p:cNvSpPr txBox="1"/>
          <p:nvPr/>
        </p:nvSpPr>
        <p:spPr>
          <a:xfrm>
            <a:off x="3724884" y="5944511"/>
            <a:ext cx="204537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itchFamily="34" charset="0"/>
              </a:rPr>
              <a:t>Kickoff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1F2F21D3-6EE2-45B4-9F25-775B5129DFEE}"/>
              </a:ext>
            </a:extLst>
          </p:cNvPr>
          <p:cNvSpPr txBox="1"/>
          <p:nvPr/>
        </p:nvSpPr>
        <p:spPr>
          <a:xfrm>
            <a:off x="9600045" y="5922269"/>
            <a:ext cx="165526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itchFamily="34" charset="0"/>
              </a:rPr>
              <a:t>Submission</a:t>
            </a:r>
          </a:p>
        </p:txBody>
      </p:sp>
      <p:cxnSp>
        <p:nvCxnSpPr>
          <p:cNvPr id="37" name="Straight Connector 52">
            <a:extLst>
              <a:ext uri="{FF2B5EF4-FFF2-40B4-BE49-F238E27FC236}">
                <a16:creationId xmlns:a16="http://schemas.microsoft.com/office/drawing/2014/main" id="{1CBDABD0-526F-42B1-8426-72C450F40867}"/>
              </a:ext>
            </a:extLst>
          </p:cNvPr>
          <p:cNvCxnSpPr>
            <a:cxnSpLocks/>
          </p:cNvCxnSpPr>
          <p:nvPr/>
        </p:nvCxnSpPr>
        <p:spPr bwMode="auto">
          <a:xfrm>
            <a:off x="3182541" y="1590874"/>
            <a:ext cx="0" cy="422963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Rechteck 37">
            <a:extLst>
              <a:ext uri="{FF2B5EF4-FFF2-40B4-BE49-F238E27FC236}">
                <a16:creationId xmlns:a16="http://schemas.microsoft.com/office/drawing/2014/main" id="{533ABB95-C257-4822-A4C8-B546A6B7F866}"/>
              </a:ext>
            </a:extLst>
          </p:cNvPr>
          <p:cNvSpPr/>
          <p:nvPr/>
        </p:nvSpPr>
        <p:spPr bwMode="auto">
          <a:xfrm>
            <a:off x="1129168" y="5158992"/>
            <a:ext cx="1368152" cy="432048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Review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942B0A07-493E-42D6-B35C-D10EAD648B01}"/>
              </a:ext>
            </a:extLst>
          </p:cNvPr>
          <p:cNvSpPr/>
          <p:nvPr/>
        </p:nvSpPr>
        <p:spPr bwMode="auto">
          <a:xfrm>
            <a:off x="1129168" y="4033984"/>
            <a:ext cx="1368152" cy="432048"/>
          </a:xfrm>
          <a:prstGeom prst="rect">
            <a:avLst/>
          </a:prstGeom>
          <a:solidFill>
            <a:srgbClr val="1D7DC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sz="1200" dirty="0">
                <a:solidFill>
                  <a:schemeClr val="bg1"/>
                </a:solidFill>
                <a:cs typeface="Arial" pitchFamily="34" charset="0"/>
              </a:rPr>
              <a:t>Variability Modeling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0CBE1354-6FC4-43C0-8C8E-CA91A9DBF873}"/>
              </a:ext>
            </a:extLst>
          </p:cNvPr>
          <p:cNvSpPr/>
          <p:nvPr/>
        </p:nvSpPr>
        <p:spPr bwMode="auto">
          <a:xfrm>
            <a:off x="9383184" y="5191318"/>
            <a:ext cx="1044493" cy="288000"/>
          </a:xfrm>
          <a:prstGeom prst="rect">
            <a:avLst/>
          </a:prstGeom>
          <a:ln>
            <a:headEnd type="none" w="med" len="med"/>
            <a:tailEnd type="none" w="med" len="med"/>
          </a:ln>
          <a:effectLst>
            <a:outerShdw blurRad="635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411048E2-6D3B-4027-B595-8FD70467FD74}"/>
              </a:ext>
            </a:extLst>
          </p:cNvPr>
          <p:cNvSpPr/>
          <p:nvPr/>
        </p:nvSpPr>
        <p:spPr bwMode="auto">
          <a:xfrm>
            <a:off x="5694059" y="3577123"/>
            <a:ext cx="1779597" cy="288000"/>
          </a:xfrm>
          <a:prstGeom prst="rect">
            <a:avLst/>
          </a:prstGeom>
          <a:ln>
            <a:headEnd type="none" w="med" len="med"/>
            <a:tailEnd type="none" w="med" len="med"/>
          </a:ln>
          <a:effectLst>
            <a:outerShdw blurRad="63500" dist="381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80277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David Koller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B. Sc.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CA5219-7F55-4D9D-A00F-B8A6F5685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References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7C074-F116-48E3-8490-6D803E988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Kang K.C., Lee H. (2013) </a:t>
            </a:r>
            <a:r>
              <a:rPr lang="de-DE" dirty="0" err="1"/>
              <a:t>Variability</a:t>
            </a:r>
            <a:r>
              <a:rPr lang="de-DE" dirty="0"/>
              <a:t> Modeling. In: </a:t>
            </a:r>
            <a:r>
              <a:rPr lang="de-DE" dirty="0" err="1"/>
              <a:t>Capilla</a:t>
            </a:r>
            <a:r>
              <a:rPr lang="de-DE" dirty="0"/>
              <a:t> R., Bosch J., Kang KC. (</a:t>
            </a:r>
            <a:r>
              <a:rPr lang="de-DE" dirty="0" err="1"/>
              <a:t>eds</a:t>
            </a:r>
            <a:r>
              <a:rPr lang="de-DE" dirty="0"/>
              <a:t>) Systems and 	Software </a:t>
            </a:r>
            <a:r>
              <a:rPr lang="de-DE" dirty="0" err="1"/>
              <a:t>Variability</a:t>
            </a:r>
            <a:r>
              <a:rPr lang="de-DE" dirty="0"/>
              <a:t> Management. Springer, Berlin, Heidelberg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http://iml.media.mit.edu/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Gesellschaft für Informatik: https://gi.de/informatiklexikon/interactive-machine-learning-iml/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itchFamily="34" charset="0"/>
              </a:rPr>
              <a:t>https://website-tutor.com/agb-muster/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itchFamily="34" charset="0"/>
              </a:rPr>
              <a:t>https://www.juraforum.de/muster-vorlagen/agb-online-shop</a:t>
            </a:r>
          </a:p>
          <a:p>
            <a:pPr marL="0" indent="0"/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C72CB2-16D9-4791-A17B-BE213A9EF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936D9B-9806-45AA-86F8-D14603B5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3FC1DA-9E78-4FD9-9F25-9153D8B50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927970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F971E3-4EC7-4985-9471-2FAA5993A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0000"/>
              </a:lnSpc>
            </a:pPr>
            <a:r>
              <a:rPr lang="en-US" b="1" dirty="0"/>
              <a:t>Title:</a:t>
            </a:r>
            <a:r>
              <a:rPr lang="en-US" dirty="0"/>
              <a:t> Interactive Analysis of a Corpus of General Terms and Conditions for Variability Modeling </a:t>
            </a:r>
          </a:p>
          <a:p>
            <a:pPr marL="0" indent="0">
              <a:lnSpc>
                <a:spcPct val="110000"/>
              </a:lnSpc>
            </a:pPr>
            <a:endParaRPr lang="en-US" b="1" dirty="0"/>
          </a:p>
          <a:p>
            <a:pPr marL="0" indent="0">
              <a:lnSpc>
                <a:spcPct val="110000"/>
              </a:lnSpc>
            </a:pPr>
            <a:r>
              <a:rPr lang="en-US" b="1" dirty="0"/>
              <a:t>Author:</a:t>
            </a:r>
            <a:r>
              <a:rPr lang="en-US" dirty="0"/>
              <a:t> B.Sc. David Koller</a:t>
            </a:r>
          </a:p>
          <a:p>
            <a:pPr marL="0" indent="0">
              <a:lnSpc>
                <a:spcPct val="250000"/>
              </a:lnSpc>
            </a:pPr>
            <a:r>
              <a:rPr lang="en-US" b="1" dirty="0"/>
              <a:t>Advisor:</a:t>
            </a:r>
            <a:r>
              <a:rPr lang="en-US" dirty="0"/>
              <a:t> M.Sc. Ingo Glaser 		</a:t>
            </a:r>
          </a:p>
          <a:p>
            <a:pPr marL="0" indent="0">
              <a:lnSpc>
                <a:spcPct val="250000"/>
              </a:lnSpc>
            </a:pPr>
            <a:r>
              <a:rPr lang="en-US" b="1" dirty="0"/>
              <a:t>Supervisor:</a:t>
            </a:r>
            <a:r>
              <a:rPr lang="en-US" dirty="0"/>
              <a:t> Prof. Dr. Florian </a:t>
            </a:r>
            <a:r>
              <a:rPr lang="en-US" dirty="0" err="1"/>
              <a:t>Matthes</a:t>
            </a:r>
            <a:r>
              <a:rPr lang="en-US" dirty="0"/>
              <a:t> </a:t>
            </a:r>
          </a:p>
          <a:p>
            <a:pPr marL="0" indent="0">
              <a:lnSpc>
                <a:spcPct val="250000"/>
              </a:lnSpc>
            </a:pPr>
            <a:r>
              <a:rPr lang="en-US" b="1" dirty="0"/>
              <a:t>Start:</a:t>
            </a:r>
            <a:r>
              <a:rPr lang="en-US" dirty="0"/>
              <a:t> October 15</a:t>
            </a:r>
            <a:r>
              <a:rPr lang="en-US" baseline="30000" dirty="0"/>
              <a:t>th</a:t>
            </a:r>
            <a:r>
              <a:rPr lang="en-US" dirty="0"/>
              <a:t>, 2018			</a:t>
            </a:r>
          </a:p>
          <a:p>
            <a:pPr marL="0" indent="0">
              <a:lnSpc>
                <a:spcPct val="250000"/>
              </a:lnSpc>
            </a:pPr>
            <a:r>
              <a:rPr lang="en-US" b="1" dirty="0"/>
              <a:t>End:</a:t>
            </a:r>
            <a:r>
              <a:rPr lang="en-US" dirty="0"/>
              <a:t> April 15</a:t>
            </a:r>
            <a:r>
              <a:rPr lang="en-US" baseline="30000" dirty="0"/>
              <a:t>th</a:t>
            </a:r>
            <a:r>
              <a:rPr lang="en-US" dirty="0"/>
              <a:t> ,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514BBB2-9A65-48B2-B2C5-2294575CD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Facts	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6C8C15-29E6-4561-8F02-97DAEFFEE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© sebis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3A663D-63BD-47E0-9AD1-851C2C2C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01E5CB-5EE0-4EA4-87FF-7D8A79A61969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5AFF7-E00F-4A0E-B694-CA3E44841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846195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0E6AE9FC-A81A-4A72-A958-EFE0ED2A17CC}"/>
              </a:ext>
            </a:extLst>
          </p:cNvPr>
          <p:cNvSpPr/>
          <p:nvPr/>
        </p:nvSpPr>
        <p:spPr bwMode="auto">
          <a:xfrm>
            <a:off x="0" y="980728"/>
            <a:ext cx="12192000" cy="14283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5D6B23-EBCF-49D9-A384-B69B80D8A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6F78C6-1A45-4CA0-B6E5-E1F05FFAC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E732FB-6C4C-47AA-B802-1830CCD74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248FBDB-86AA-4B62-8477-1C0D93166D26}"/>
              </a:ext>
            </a:extLst>
          </p:cNvPr>
          <p:cNvSpPr txBox="1">
            <a:spLocks/>
          </p:cNvSpPr>
          <p:nvPr/>
        </p:nvSpPr>
        <p:spPr bwMode="auto">
          <a:xfrm>
            <a:off x="464526" y="950133"/>
            <a:ext cx="1152313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kern="0" dirty="0"/>
              <a:t>Introduction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Motivation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Problem Statement</a:t>
            </a:r>
          </a:p>
          <a:p>
            <a:pPr>
              <a:lnSpc>
                <a:spcPct val="150000"/>
              </a:lnSpc>
            </a:pPr>
            <a:r>
              <a:rPr lang="en-US" b="1" kern="0" dirty="0"/>
              <a:t>Research Questions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Interactive Machine Learning Introduction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Data Collection and Preprocessing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Text Classification</a:t>
            </a:r>
          </a:p>
          <a:p>
            <a:pPr marL="0" indent="0">
              <a:lnSpc>
                <a:spcPct val="150000"/>
              </a:lnSpc>
            </a:pPr>
            <a:r>
              <a:rPr lang="en-US" b="1" kern="0" dirty="0"/>
              <a:t>Approach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Workflow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Timetable</a:t>
            </a:r>
          </a:p>
          <a:p>
            <a:pPr>
              <a:lnSpc>
                <a:spcPct val="150000"/>
              </a:lnSpc>
            </a:pPr>
            <a:endParaRPr lang="en-US" b="1" kern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9744CC-6B2B-49BE-8625-C90273256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413497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6B3F38-65AF-481A-8A32-235FBB7FB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1E7FAE-CA0A-4714-BB6B-77236C491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1DB850-215A-4D3C-B19D-63F599283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55457E8-43D5-4F91-BDE8-7E9E20DE494B}"/>
              </a:ext>
            </a:extLst>
          </p:cNvPr>
          <p:cNvSpPr/>
          <p:nvPr/>
        </p:nvSpPr>
        <p:spPr bwMode="auto">
          <a:xfrm>
            <a:off x="858443" y="4962211"/>
            <a:ext cx="10472057" cy="1110343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400" b="1" dirty="0">
                <a:solidFill>
                  <a:schemeClr val="bg1"/>
                </a:solidFill>
                <a:cs typeface="Arial" pitchFamily="34" charset="0"/>
              </a:rPr>
              <a:t>Goal: </a:t>
            </a:r>
            <a:r>
              <a:rPr lang="en-US" sz="2400" dirty="0">
                <a:solidFill>
                  <a:schemeClr val="bg1"/>
                </a:solidFill>
                <a:cs typeface="Arial" pitchFamily="34" charset="0"/>
              </a:rPr>
              <a:t>Creating a Variability Model of Terms &amp; Conditions containing dependencies, necessary and unlawful clauses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032031D-1B0C-49A1-8C78-D30AFC0BB54F}"/>
              </a:ext>
            </a:extLst>
          </p:cNvPr>
          <p:cNvSpPr/>
          <p:nvPr/>
        </p:nvSpPr>
        <p:spPr bwMode="auto">
          <a:xfrm>
            <a:off x="1976803" y="2906448"/>
            <a:ext cx="8145384" cy="1489753"/>
          </a:xfrm>
          <a:prstGeom prst="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b="1" dirty="0"/>
              <a:t>Solution: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Classifying</a:t>
            </a:r>
            <a:r>
              <a:rPr lang="de-DE" dirty="0"/>
              <a:t> </a:t>
            </a:r>
            <a:r>
              <a:rPr lang="de-DE" dirty="0" err="1"/>
              <a:t>clauses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Terms &amp; </a:t>
            </a:r>
            <a:r>
              <a:rPr lang="de-DE" dirty="0" err="1"/>
              <a:t>Conditions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Identifying</a:t>
            </a:r>
            <a:r>
              <a:rPr lang="de-DE" dirty="0"/>
              <a:t> </a:t>
            </a:r>
            <a:r>
              <a:rPr lang="de-DE" dirty="0" err="1"/>
              <a:t>universally</a:t>
            </a:r>
            <a:r>
              <a:rPr lang="de-DE" dirty="0"/>
              <a:t> </a:t>
            </a:r>
            <a:r>
              <a:rPr lang="de-DE" dirty="0" err="1"/>
              <a:t>needes</a:t>
            </a:r>
            <a:r>
              <a:rPr lang="de-DE" dirty="0"/>
              <a:t> </a:t>
            </a:r>
            <a:r>
              <a:rPr lang="de-DE" dirty="0" err="1"/>
              <a:t>clauses</a:t>
            </a:r>
            <a:r>
              <a:rPr lang="de-DE" dirty="0"/>
              <a:t> and </a:t>
            </a:r>
            <a:r>
              <a:rPr lang="de-DE" dirty="0" err="1"/>
              <a:t>dependencies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Recognizing</a:t>
            </a:r>
            <a:r>
              <a:rPr lang="de-DE" dirty="0"/>
              <a:t> </a:t>
            </a:r>
            <a:r>
              <a:rPr lang="de-DE" dirty="0" err="1"/>
              <a:t>unlawful</a:t>
            </a:r>
            <a:r>
              <a:rPr lang="de-DE" dirty="0"/>
              <a:t> </a:t>
            </a:r>
            <a:r>
              <a:rPr lang="de-DE" dirty="0" err="1"/>
              <a:t>clauses</a:t>
            </a: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E07390B-1C02-419F-BF00-761262FB3A9B}"/>
              </a:ext>
            </a:extLst>
          </p:cNvPr>
          <p:cNvSpPr/>
          <p:nvPr/>
        </p:nvSpPr>
        <p:spPr bwMode="auto">
          <a:xfrm>
            <a:off x="1978331" y="1130355"/>
            <a:ext cx="8145384" cy="127717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b="1" dirty="0"/>
              <a:t>Problem: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standardized</a:t>
            </a:r>
            <a:r>
              <a:rPr lang="de-DE" dirty="0"/>
              <a:t> Terms &amp; </a:t>
            </a:r>
            <a:r>
              <a:rPr lang="de-DE" dirty="0" err="1"/>
              <a:t>Conditions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Question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legality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clauses</a:t>
            </a: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Gleichschenkliges Dreieck 15">
            <a:extLst>
              <a:ext uri="{FF2B5EF4-FFF2-40B4-BE49-F238E27FC236}">
                <a16:creationId xmlns:a16="http://schemas.microsoft.com/office/drawing/2014/main" id="{83F690E8-2CF1-4773-9361-7845118D06E2}"/>
              </a:ext>
            </a:extLst>
          </p:cNvPr>
          <p:cNvSpPr/>
          <p:nvPr/>
        </p:nvSpPr>
        <p:spPr bwMode="auto">
          <a:xfrm rot="10800000">
            <a:off x="4303770" y="2553905"/>
            <a:ext cx="3581400" cy="282149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Gleichschenkliges Dreieck 16">
            <a:extLst>
              <a:ext uri="{FF2B5EF4-FFF2-40B4-BE49-F238E27FC236}">
                <a16:creationId xmlns:a16="http://schemas.microsoft.com/office/drawing/2014/main" id="{18542116-EDBD-408E-B63B-CD4B6E863B6D}"/>
              </a:ext>
            </a:extLst>
          </p:cNvPr>
          <p:cNvSpPr/>
          <p:nvPr/>
        </p:nvSpPr>
        <p:spPr bwMode="auto">
          <a:xfrm rot="10800000">
            <a:off x="4303771" y="4505844"/>
            <a:ext cx="3581400" cy="282148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51F9E94-07EB-454D-AC4E-AEA2E98C5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778817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789711-B2A8-4EDB-9D15-85E01A057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de-DE" dirty="0"/>
              <a:t>Problem Statement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CC2F99-9629-471F-9EBB-D9C3C1561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A8E5C7-64B2-40FF-97F8-BFE1F8C3A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9" name="Gefaltete Ecke 87">
            <a:extLst>
              <a:ext uri="{FF2B5EF4-FFF2-40B4-BE49-F238E27FC236}">
                <a16:creationId xmlns:a16="http://schemas.microsoft.com/office/drawing/2014/main" id="{63DEDC7D-7B67-45AF-95DC-890825A04C69}"/>
              </a:ext>
            </a:extLst>
          </p:cNvPr>
          <p:cNvSpPr/>
          <p:nvPr/>
        </p:nvSpPr>
        <p:spPr bwMode="auto">
          <a:xfrm>
            <a:off x="828824" y="1305029"/>
            <a:ext cx="1258671" cy="481815"/>
          </a:xfrm>
          <a:prstGeom prst="foldedCorner">
            <a:avLst>
              <a:gd name="adj" fmla="val 26500"/>
            </a:avLst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T&amp;C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  <a:cs typeface="Arial" pitchFamily="34" charset="0"/>
              </a:rPr>
              <a:t>Online-Shop 1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0" name="Gefaltete Ecke 87">
            <a:extLst>
              <a:ext uri="{FF2B5EF4-FFF2-40B4-BE49-F238E27FC236}">
                <a16:creationId xmlns:a16="http://schemas.microsoft.com/office/drawing/2014/main" id="{7506526B-995B-46E2-A40B-1B3E159F0E3A}"/>
              </a:ext>
            </a:extLst>
          </p:cNvPr>
          <p:cNvSpPr/>
          <p:nvPr/>
        </p:nvSpPr>
        <p:spPr bwMode="auto">
          <a:xfrm>
            <a:off x="828823" y="3820195"/>
            <a:ext cx="1258672" cy="481815"/>
          </a:xfrm>
          <a:prstGeom prst="foldedCorner">
            <a:avLst>
              <a:gd name="adj" fmla="val 26500"/>
            </a:avLst>
          </a:prstGeom>
          <a:solidFill>
            <a:schemeClr val="bg1">
              <a:lumMod val="9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T&amp;C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Online-Shop 3</a:t>
            </a:r>
          </a:p>
        </p:txBody>
      </p:sp>
      <p:sp>
        <p:nvSpPr>
          <p:cNvPr id="11" name="Gefaltete Ecke 87">
            <a:extLst>
              <a:ext uri="{FF2B5EF4-FFF2-40B4-BE49-F238E27FC236}">
                <a16:creationId xmlns:a16="http://schemas.microsoft.com/office/drawing/2014/main" id="{EDAC6D5D-9A22-4F6C-874D-445B8A6F0C2E}"/>
              </a:ext>
            </a:extLst>
          </p:cNvPr>
          <p:cNvSpPr/>
          <p:nvPr/>
        </p:nvSpPr>
        <p:spPr bwMode="auto">
          <a:xfrm>
            <a:off x="828824" y="2562612"/>
            <a:ext cx="1258671" cy="481815"/>
          </a:xfrm>
          <a:prstGeom prst="foldedCorner">
            <a:avLst>
              <a:gd name="adj" fmla="val 26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T&amp;C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Online-Shop 2</a:t>
            </a:r>
          </a:p>
        </p:txBody>
      </p:sp>
      <p:sp>
        <p:nvSpPr>
          <p:cNvPr id="12" name="Gefaltete Ecke 87">
            <a:extLst>
              <a:ext uri="{FF2B5EF4-FFF2-40B4-BE49-F238E27FC236}">
                <a16:creationId xmlns:a16="http://schemas.microsoft.com/office/drawing/2014/main" id="{3B3984B7-4646-44C6-8741-12DBCE90B144}"/>
              </a:ext>
            </a:extLst>
          </p:cNvPr>
          <p:cNvSpPr/>
          <p:nvPr/>
        </p:nvSpPr>
        <p:spPr bwMode="auto">
          <a:xfrm>
            <a:off x="828823" y="5012622"/>
            <a:ext cx="1258672" cy="481815"/>
          </a:xfrm>
          <a:prstGeom prst="foldedCorner">
            <a:avLst>
              <a:gd name="adj" fmla="val 26500"/>
            </a:avLst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T&amp;C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Online-Shop N</a:t>
            </a:r>
          </a:p>
        </p:txBody>
      </p:sp>
      <p:sp>
        <p:nvSpPr>
          <p:cNvPr id="15" name="Würfel 86">
            <a:extLst>
              <a:ext uri="{FF2B5EF4-FFF2-40B4-BE49-F238E27FC236}">
                <a16:creationId xmlns:a16="http://schemas.microsoft.com/office/drawing/2014/main" id="{AD068447-1286-47DD-8890-65FC3E5DB060}"/>
              </a:ext>
            </a:extLst>
          </p:cNvPr>
          <p:cNvSpPr/>
          <p:nvPr/>
        </p:nvSpPr>
        <p:spPr bwMode="auto">
          <a:xfrm>
            <a:off x="5513300" y="1470667"/>
            <a:ext cx="1258672" cy="629617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Cluster 1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03A6A61-1EE5-45BE-BD0C-D42D4382A260}"/>
              </a:ext>
            </a:extLst>
          </p:cNvPr>
          <p:cNvGrpSpPr/>
          <p:nvPr/>
        </p:nvGrpSpPr>
        <p:grpSpPr>
          <a:xfrm>
            <a:off x="3295813" y="3781635"/>
            <a:ext cx="783956" cy="529159"/>
            <a:chOff x="2915816" y="3352339"/>
            <a:chExt cx="720080" cy="580779"/>
          </a:xfrm>
          <a:solidFill>
            <a:schemeClr val="accent5"/>
          </a:solidFill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ABA58617-0215-4BE8-90D4-DB2088217CCD}"/>
                </a:ext>
              </a:extLst>
            </p:cNvPr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" name="Rechteck 14">
              <a:extLst>
                <a:ext uri="{FF2B5EF4-FFF2-40B4-BE49-F238E27FC236}">
                  <a16:creationId xmlns:a16="http://schemas.microsoft.com/office/drawing/2014/main" id="{862E8B27-AA5B-4846-97BF-BEDDCCEB6FB2}"/>
                </a:ext>
              </a:extLst>
            </p:cNvPr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BD7D1C3B-908F-4FFD-83BE-BABFACC3CACF}"/>
                </a:ext>
              </a:extLst>
            </p:cNvPr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F55D5B76-6B10-4817-A7EB-3CE0C429E65E}"/>
              </a:ext>
            </a:extLst>
          </p:cNvPr>
          <p:cNvGrpSpPr/>
          <p:nvPr/>
        </p:nvGrpSpPr>
        <p:grpSpPr>
          <a:xfrm>
            <a:off x="3306143" y="2315418"/>
            <a:ext cx="783956" cy="729009"/>
            <a:chOff x="572022" y="2923566"/>
            <a:chExt cx="659253" cy="707501"/>
          </a:xfrm>
          <a:solidFill>
            <a:schemeClr val="accent5"/>
          </a:solidFill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8EC3F2B7-F4A8-4055-8D21-75D69D1C4755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26" name="Kreis 8">
              <a:extLst>
                <a:ext uri="{FF2B5EF4-FFF2-40B4-BE49-F238E27FC236}">
                  <a16:creationId xmlns:a16="http://schemas.microsoft.com/office/drawing/2014/main" id="{D0D2C451-05D7-4AC4-B739-7D2AAB8638DE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13" name="Additionszeichen 12">
            <a:extLst>
              <a:ext uri="{FF2B5EF4-FFF2-40B4-BE49-F238E27FC236}">
                <a16:creationId xmlns:a16="http://schemas.microsoft.com/office/drawing/2014/main" id="{DDBA6F4A-2D6B-4912-9FD9-B510329FA679}"/>
              </a:ext>
            </a:extLst>
          </p:cNvPr>
          <p:cNvSpPr/>
          <p:nvPr/>
        </p:nvSpPr>
        <p:spPr bwMode="auto">
          <a:xfrm>
            <a:off x="3513392" y="3190246"/>
            <a:ext cx="369459" cy="369815"/>
          </a:xfrm>
          <a:prstGeom prst="mathPlus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Pfeil: nach unten 35">
            <a:extLst>
              <a:ext uri="{FF2B5EF4-FFF2-40B4-BE49-F238E27FC236}">
                <a16:creationId xmlns:a16="http://schemas.microsoft.com/office/drawing/2014/main" id="{708C673A-1896-4BE4-8282-544AE2BF4E6E}"/>
              </a:ext>
            </a:extLst>
          </p:cNvPr>
          <p:cNvSpPr/>
          <p:nvPr/>
        </p:nvSpPr>
        <p:spPr bwMode="auto">
          <a:xfrm rot="16200000">
            <a:off x="4346204" y="3162491"/>
            <a:ext cx="715787" cy="47965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B3ED03AA-6299-4E1B-852B-DE79B0B20AC3}"/>
              </a:ext>
            </a:extLst>
          </p:cNvPr>
          <p:cNvCxnSpPr>
            <a:cxnSpLocks/>
            <a:stCxn id="9" idx="3"/>
          </p:cNvCxnSpPr>
          <p:nvPr/>
        </p:nvCxnSpPr>
        <p:spPr bwMode="auto">
          <a:xfrm>
            <a:off x="2087495" y="1545937"/>
            <a:ext cx="919474" cy="62330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0D56C003-E452-43D8-AAA0-85C221986BCC}"/>
              </a:ext>
            </a:extLst>
          </p:cNvPr>
          <p:cNvCxnSpPr>
            <a:cxnSpLocks/>
            <a:stCxn id="11" idx="3"/>
          </p:cNvCxnSpPr>
          <p:nvPr/>
        </p:nvCxnSpPr>
        <p:spPr bwMode="auto">
          <a:xfrm>
            <a:off x="2087495" y="2803520"/>
            <a:ext cx="919474" cy="14149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466C45BE-71C2-45D8-BA84-BAADDB5CAA98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 flipV="1">
            <a:off x="2087495" y="3717837"/>
            <a:ext cx="964143" cy="34326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3FDBEDF3-8EB0-4BD2-A978-802868BA1A93}"/>
              </a:ext>
            </a:extLst>
          </p:cNvPr>
          <p:cNvCxnSpPr>
            <a:cxnSpLocks/>
            <a:stCxn id="12" idx="3"/>
          </p:cNvCxnSpPr>
          <p:nvPr/>
        </p:nvCxnSpPr>
        <p:spPr bwMode="auto">
          <a:xfrm flipV="1">
            <a:off x="2087495" y="4457278"/>
            <a:ext cx="1066985" cy="79625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306B736-D359-429B-97BC-D6062EE1E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30" name="Würfel 86">
            <a:extLst>
              <a:ext uri="{FF2B5EF4-FFF2-40B4-BE49-F238E27FC236}">
                <a16:creationId xmlns:a16="http://schemas.microsoft.com/office/drawing/2014/main" id="{B0605D9C-59EE-418B-BF0D-70C7E65C6A52}"/>
              </a:ext>
            </a:extLst>
          </p:cNvPr>
          <p:cNvSpPr/>
          <p:nvPr/>
        </p:nvSpPr>
        <p:spPr bwMode="auto">
          <a:xfrm>
            <a:off x="9845696" y="2918205"/>
            <a:ext cx="2011871" cy="863430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Variability Model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49" name="Würfel 86">
            <a:extLst>
              <a:ext uri="{FF2B5EF4-FFF2-40B4-BE49-F238E27FC236}">
                <a16:creationId xmlns:a16="http://schemas.microsoft.com/office/drawing/2014/main" id="{919F5DB7-B27D-4572-9B22-6C768D91A92D}"/>
              </a:ext>
            </a:extLst>
          </p:cNvPr>
          <p:cNvSpPr/>
          <p:nvPr/>
        </p:nvSpPr>
        <p:spPr bwMode="auto">
          <a:xfrm>
            <a:off x="5513300" y="3552191"/>
            <a:ext cx="1258672" cy="629617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Cluster 3</a:t>
            </a:r>
          </a:p>
        </p:txBody>
      </p:sp>
      <p:sp>
        <p:nvSpPr>
          <p:cNvPr id="52" name="Würfel 86">
            <a:extLst>
              <a:ext uri="{FF2B5EF4-FFF2-40B4-BE49-F238E27FC236}">
                <a16:creationId xmlns:a16="http://schemas.microsoft.com/office/drawing/2014/main" id="{7AD50E8B-2FFB-4DE3-B5F6-C631807154BF}"/>
              </a:ext>
            </a:extLst>
          </p:cNvPr>
          <p:cNvSpPr/>
          <p:nvPr/>
        </p:nvSpPr>
        <p:spPr bwMode="auto">
          <a:xfrm>
            <a:off x="5513300" y="2511429"/>
            <a:ext cx="1258672" cy="629617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Cluster 2</a:t>
            </a:r>
          </a:p>
        </p:txBody>
      </p:sp>
      <p:sp>
        <p:nvSpPr>
          <p:cNvPr id="56" name="Würfel 86">
            <a:extLst>
              <a:ext uri="{FF2B5EF4-FFF2-40B4-BE49-F238E27FC236}">
                <a16:creationId xmlns:a16="http://schemas.microsoft.com/office/drawing/2014/main" id="{4E7BAF8B-D010-44B3-9E8B-EC00961A31ED}"/>
              </a:ext>
            </a:extLst>
          </p:cNvPr>
          <p:cNvSpPr/>
          <p:nvPr/>
        </p:nvSpPr>
        <p:spPr bwMode="auto">
          <a:xfrm>
            <a:off x="5513300" y="4589799"/>
            <a:ext cx="1258672" cy="629617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….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BE0E7C36-3A20-45DB-9F7D-968E5DB99911}"/>
              </a:ext>
            </a:extLst>
          </p:cNvPr>
          <p:cNvSpPr/>
          <p:nvPr/>
        </p:nvSpPr>
        <p:spPr bwMode="auto">
          <a:xfrm>
            <a:off x="5258795" y="1181238"/>
            <a:ext cx="1817035" cy="4270819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23B2A722-930F-452C-A5F7-760F26076722}"/>
              </a:ext>
            </a:extLst>
          </p:cNvPr>
          <p:cNvSpPr txBox="1"/>
          <p:nvPr/>
        </p:nvSpPr>
        <p:spPr>
          <a:xfrm>
            <a:off x="605305" y="5834899"/>
            <a:ext cx="170570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itchFamily="34" charset="0"/>
              </a:rPr>
              <a:t>Dataset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396484A8-EBB6-4A0D-9706-1783542AA182}"/>
              </a:ext>
            </a:extLst>
          </p:cNvPr>
          <p:cNvSpPr txBox="1"/>
          <p:nvPr/>
        </p:nvSpPr>
        <p:spPr>
          <a:xfrm>
            <a:off x="2627087" y="5713808"/>
            <a:ext cx="214206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itchFamily="34" charset="0"/>
              </a:rPr>
              <a:t>Interactive </a:t>
            </a:r>
            <a:r>
              <a:rPr lang="de-DE" b="1" dirty="0" err="1">
                <a:latin typeface="Arial" pitchFamily="34" charset="0"/>
              </a:rPr>
              <a:t>Machine</a:t>
            </a:r>
            <a:r>
              <a:rPr lang="de-DE" b="1" dirty="0">
                <a:latin typeface="Arial" pitchFamily="34" charset="0"/>
              </a:rPr>
              <a:t> Learning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669551A9-99CB-465A-913C-082D2D8A11DC}"/>
              </a:ext>
            </a:extLst>
          </p:cNvPr>
          <p:cNvSpPr txBox="1"/>
          <p:nvPr/>
        </p:nvSpPr>
        <p:spPr>
          <a:xfrm>
            <a:off x="5289782" y="5663784"/>
            <a:ext cx="170570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latin typeface="Arial" pitchFamily="34" charset="0"/>
              </a:rPr>
              <a:t>Classified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Clauses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8933CD1-4426-4F44-9E62-89D9F26C4712}"/>
              </a:ext>
            </a:extLst>
          </p:cNvPr>
          <p:cNvSpPr txBox="1"/>
          <p:nvPr/>
        </p:nvSpPr>
        <p:spPr>
          <a:xfrm>
            <a:off x="9741877" y="5706164"/>
            <a:ext cx="184481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latin typeface="Arial" pitchFamily="34" charset="0"/>
              </a:rPr>
              <a:t>Variability</a:t>
            </a:r>
            <a:r>
              <a:rPr lang="de-DE" b="1" dirty="0">
                <a:latin typeface="Arial" pitchFamily="34" charset="0"/>
              </a:rPr>
              <a:t> Model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A0C6FC11-F3A7-4336-B508-F78AB7CBDB0D}"/>
              </a:ext>
            </a:extLst>
          </p:cNvPr>
          <p:cNvGrpSpPr/>
          <p:nvPr/>
        </p:nvGrpSpPr>
        <p:grpSpPr>
          <a:xfrm>
            <a:off x="7852548" y="3766779"/>
            <a:ext cx="783956" cy="529159"/>
            <a:chOff x="2915816" y="3352339"/>
            <a:chExt cx="720080" cy="580779"/>
          </a:xfrm>
          <a:solidFill>
            <a:schemeClr val="accent5"/>
          </a:solidFill>
        </p:grpSpPr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DAD69A00-564A-469E-872A-C9C39D8AB740}"/>
                </a:ext>
              </a:extLst>
            </p:cNvPr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5" name="Rechteck 14">
              <a:extLst>
                <a:ext uri="{FF2B5EF4-FFF2-40B4-BE49-F238E27FC236}">
                  <a16:creationId xmlns:a16="http://schemas.microsoft.com/office/drawing/2014/main" id="{C464BBF5-D579-4CFE-82DC-6CA7392059EB}"/>
                </a:ext>
              </a:extLst>
            </p:cNvPr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4F140938-D0FC-42CA-B9D4-8D1F3C846284}"/>
                </a:ext>
              </a:extLst>
            </p:cNvPr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219CC4B6-4638-40DA-AC4D-9C1D4DB94CC1}"/>
              </a:ext>
            </a:extLst>
          </p:cNvPr>
          <p:cNvGrpSpPr/>
          <p:nvPr/>
        </p:nvGrpSpPr>
        <p:grpSpPr>
          <a:xfrm>
            <a:off x="7862878" y="2300562"/>
            <a:ext cx="783956" cy="729009"/>
            <a:chOff x="572022" y="2923566"/>
            <a:chExt cx="659253" cy="707501"/>
          </a:xfrm>
          <a:solidFill>
            <a:schemeClr val="accent5"/>
          </a:solidFill>
        </p:grpSpPr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779112E0-9BC9-4D5C-A8B5-AC528BC3FD54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" name="Kreis 8">
              <a:extLst>
                <a:ext uri="{FF2B5EF4-FFF2-40B4-BE49-F238E27FC236}">
                  <a16:creationId xmlns:a16="http://schemas.microsoft.com/office/drawing/2014/main" id="{8C4BFEBD-0721-421A-A98B-75E5071E2207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72" name="Additionszeichen 71">
            <a:extLst>
              <a:ext uri="{FF2B5EF4-FFF2-40B4-BE49-F238E27FC236}">
                <a16:creationId xmlns:a16="http://schemas.microsoft.com/office/drawing/2014/main" id="{63003BEA-3FAA-49BB-A41D-CDD4BE80E8C1}"/>
              </a:ext>
            </a:extLst>
          </p:cNvPr>
          <p:cNvSpPr/>
          <p:nvPr/>
        </p:nvSpPr>
        <p:spPr bwMode="auto">
          <a:xfrm>
            <a:off x="8070127" y="3175390"/>
            <a:ext cx="369459" cy="369815"/>
          </a:xfrm>
          <a:prstGeom prst="mathPlus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3" name="Pfeil: nach unten 72">
            <a:extLst>
              <a:ext uri="{FF2B5EF4-FFF2-40B4-BE49-F238E27FC236}">
                <a16:creationId xmlns:a16="http://schemas.microsoft.com/office/drawing/2014/main" id="{9C8FF186-B3BF-4BFE-8AF9-5E892BEB0B44}"/>
              </a:ext>
            </a:extLst>
          </p:cNvPr>
          <p:cNvSpPr/>
          <p:nvPr/>
        </p:nvSpPr>
        <p:spPr bwMode="auto">
          <a:xfrm rot="16200000">
            <a:off x="7200208" y="3189170"/>
            <a:ext cx="715787" cy="47965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4" name="Pfeil: nach unten 73">
            <a:extLst>
              <a:ext uri="{FF2B5EF4-FFF2-40B4-BE49-F238E27FC236}">
                <a16:creationId xmlns:a16="http://schemas.microsoft.com/office/drawing/2014/main" id="{6D79DBD0-4051-4031-A1B6-DDF683551402}"/>
              </a:ext>
            </a:extLst>
          </p:cNvPr>
          <p:cNvSpPr/>
          <p:nvPr/>
        </p:nvSpPr>
        <p:spPr bwMode="auto">
          <a:xfrm rot="16200000">
            <a:off x="8709876" y="3153395"/>
            <a:ext cx="715787" cy="47965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91D90ABC-7CF1-498D-A31E-7183236D652A}"/>
              </a:ext>
            </a:extLst>
          </p:cNvPr>
          <p:cNvSpPr txBox="1"/>
          <p:nvPr/>
        </p:nvSpPr>
        <p:spPr>
          <a:xfrm>
            <a:off x="7173492" y="5680727"/>
            <a:ext cx="214206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itchFamily="34" charset="0"/>
              </a:rPr>
              <a:t>Interactive </a:t>
            </a:r>
            <a:r>
              <a:rPr lang="de-DE" b="1" dirty="0" err="1">
                <a:latin typeface="Arial" pitchFamily="34" charset="0"/>
              </a:rPr>
              <a:t>Process</a:t>
            </a:r>
            <a:endParaRPr lang="de-DE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81642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789711-B2A8-4EDB-9D15-85E01A057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de-DE" dirty="0"/>
              <a:t>Problem Statement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CC2F99-9629-471F-9EBB-D9C3C1561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A8E5C7-64B2-40FF-97F8-BFE1F8C3A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6</a:t>
            </a: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9" name="Gefaltete Ecke 87">
            <a:extLst>
              <a:ext uri="{FF2B5EF4-FFF2-40B4-BE49-F238E27FC236}">
                <a16:creationId xmlns:a16="http://schemas.microsoft.com/office/drawing/2014/main" id="{63DEDC7D-7B67-45AF-95DC-890825A04C69}"/>
              </a:ext>
            </a:extLst>
          </p:cNvPr>
          <p:cNvSpPr/>
          <p:nvPr/>
        </p:nvSpPr>
        <p:spPr bwMode="auto">
          <a:xfrm>
            <a:off x="828824" y="1305029"/>
            <a:ext cx="1258671" cy="481815"/>
          </a:xfrm>
          <a:prstGeom prst="foldedCorner">
            <a:avLst>
              <a:gd name="adj" fmla="val 26500"/>
            </a:avLst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T&amp;C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  <a:cs typeface="Arial" pitchFamily="34" charset="0"/>
              </a:rPr>
              <a:t>Online-Shop 1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0" name="Gefaltete Ecke 87">
            <a:extLst>
              <a:ext uri="{FF2B5EF4-FFF2-40B4-BE49-F238E27FC236}">
                <a16:creationId xmlns:a16="http://schemas.microsoft.com/office/drawing/2014/main" id="{7506526B-995B-46E2-A40B-1B3E159F0E3A}"/>
              </a:ext>
            </a:extLst>
          </p:cNvPr>
          <p:cNvSpPr/>
          <p:nvPr/>
        </p:nvSpPr>
        <p:spPr bwMode="auto">
          <a:xfrm>
            <a:off x="828823" y="3820195"/>
            <a:ext cx="1258672" cy="481815"/>
          </a:xfrm>
          <a:prstGeom prst="foldedCorner">
            <a:avLst>
              <a:gd name="adj" fmla="val 26500"/>
            </a:avLst>
          </a:prstGeom>
          <a:solidFill>
            <a:schemeClr val="bg1">
              <a:lumMod val="9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T&amp;C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Online-Shop 3</a:t>
            </a:r>
          </a:p>
        </p:txBody>
      </p:sp>
      <p:sp>
        <p:nvSpPr>
          <p:cNvPr id="11" name="Gefaltete Ecke 87">
            <a:extLst>
              <a:ext uri="{FF2B5EF4-FFF2-40B4-BE49-F238E27FC236}">
                <a16:creationId xmlns:a16="http://schemas.microsoft.com/office/drawing/2014/main" id="{EDAC6D5D-9A22-4F6C-874D-445B8A6F0C2E}"/>
              </a:ext>
            </a:extLst>
          </p:cNvPr>
          <p:cNvSpPr/>
          <p:nvPr/>
        </p:nvSpPr>
        <p:spPr bwMode="auto">
          <a:xfrm>
            <a:off x="828824" y="2562612"/>
            <a:ext cx="1258671" cy="481815"/>
          </a:xfrm>
          <a:prstGeom prst="foldedCorner">
            <a:avLst>
              <a:gd name="adj" fmla="val 26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T&amp;C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Online-Shop 2</a:t>
            </a:r>
          </a:p>
        </p:txBody>
      </p:sp>
      <p:sp>
        <p:nvSpPr>
          <p:cNvPr id="12" name="Gefaltete Ecke 87">
            <a:extLst>
              <a:ext uri="{FF2B5EF4-FFF2-40B4-BE49-F238E27FC236}">
                <a16:creationId xmlns:a16="http://schemas.microsoft.com/office/drawing/2014/main" id="{3B3984B7-4646-44C6-8741-12DBCE90B144}"/>
              </a:ext>
            </a:extLst>
          </p:cNvPr>
          <p:cNvSpPr/>
          <p:nvPr/>
        </p:nvSpPr>
        <p:spPr bwMode="auto">
          <a:xfrm>
            <a:off x="828823" y="5012622"/>
            <a:ext cx="1258672" cy="481815"/>
          </a:xfrm>
          <a:prstGeom prst="foldedCorner">
            <a:avLst>
              <a:gd name="adj" fmla="val 26500"/>
            </a:avLst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T&amp;C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cs typeface="Arial" pitchFamily="34" charset="0"/>
              </a:rPr>
              <a:t>Online-Shop N</a:t>
            </a:r>
          </a:p>
        </p:txBody>
      </p:sp>
      <p:sp>
        <p:nvSpPr>
          <p:cNvPr id="15" name="Würfel 86">
            <a:extLst>
              <a:ext uri="{FF2B5EF4-FFF2-40B4-BE49-F238E27FC236}">
                <a16:creationId xmlns:a16="http://schemas.microsoft.com/office/drawing/2014/main" id="{AD068447-1286-47DD-8890-65FC3E5DB060}"/>
              </a:ext>
            </a:extLst>
          </p:cNvPr>
          <p:cNvSpPr/>
          <p:nvPr/>
        </p:nvSpPr>
        <p:spPr bwMode="auto">
          <a:xfrm>
            <a:off x="5513300" y="1470667"/>
            <a:ext cx="1258672" cy="629617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Cluster 1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03A6A61-1EE5-45BE-BD0C-D42D4382A260}"/>
              </a:ext>
            </a:extLst>
          </p:cNvPr>
          <p:cNvGrpSpPr/>
          <p:nvPr/>
        </p:nvGrpSpPr>
        <p:grpSpPr>
          <a:xfrm>
            <a:off x="3295813" y="3781635"/>
            <a:ext cx="783956" cy="529159"/>
            <a:chOff x="2915816" y="3352339"/>
            <a:chExt cx="720080" cy="580779"/>
          </a:xfrm>
          <a:solidFill>
            <a:schemeClr val="accent5"/>
          </a:solidFill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ABA58617-0215-4BE8-90D4-DB2088217CCD}"/>
                </a:ext>
              </a:extLst>
            </p:cNvPr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" name="Rechteck 14">
              <a:extLst>
                <a:ext uri="{FF2B5EF4-FFF2-40B4-BE49-F238E27FC236}">
                  <a16:creationId xmlns:a16="http://schemas.microsoft.com/office/drawing/2014/main" id="{862E8B27-AA5B-4846-97BF-BEDDCCEB6FB2}"/>
                </a:ext>
              </a:extLst>
            </p:cNvPr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BD7D1C3B-908F-4FFD-83BE-BABFACC3CACF}"/>
                </a:ext>
              </a:extLst>
            </p:cNvPr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F55D5B76-6B10-4817-A7EB-3CE0C429E65E}"/>
              </a:ext>
            </a:extLst>
          </p:cNvPr>
          <p:cNvGrpSpPr/>
          <p:nvPr/>
        </p:nvGrpSpPr>
        <p:grpSpPr>
          <a:xfrm>
            <a:off x="3306143" y="2315418"/>
            <a:ext cx="783956" cy="729009"/>
            <a:chOff x="572022" y="2923566"/>
            <a:chExt cx="659253" cy="707501"/>
          </a:xfrm>
          <a:solidFill>
            <a:schemeClr val="accent5"/>
          </a:solidFill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8EC3F2B7-F4A8-4055-8D21-75D69D1C4755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26" name="Kreis 8">
              <a:extLst>
                <a:ext uri="{FF2B5EF4-FFF2-40B4-BE49-F238E27FC236}">
                  <a16:creationId xmlns:a16="http://schemas.microsoft.com/office/drawing/2014/main" id="{D0D2C451-05D7-4AC4-B739-7D2AAB8638DE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13" name="Additionszeichen 12">
            <a:extLst>
              <a:ext uri="{FF2B5EF4-FFF2-40B4-BE49-F238E27FC236}">
                <a16:creationId xmlns:a16="http://schemas.microsoft.com/office/drawing/2014/main" id="{DDBA6F4A-2D6B-4912-9FD9-B510329FA679}"/>
              </a:ext>
            </a:extLst>
          </p:cNvPr>
          <p:cNvSpPr/>
          <p:nvPr/>
        </p:nvSpPr>
        <p:spPr bwMode="auto">
          <a:xfrm>
            <a:off x="3513392" y="3190246"/>
            <a:ext cx="369459" cy="369815"/>
          </a:xfrm>
          <a:prstGeom prst="mathPlus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Pfeil: nach unten 35">
            <a:extLst>
              <a:ext uri="{FF2B5EF4-FFF2-40B4-BE49-F238E27FC236}">
                <a16:creationId xmlns:a16="http://schemas.microsoft.com/office/drawing/2014/main" id="{708C673A-1896-4BE4-8282-544AE2BF4E6E}"/>
              </a:ext>
            </a:extLst>
          </p:cNvPr>
          <p:cNvSpPr/>
          <p:nvPr/>
        </p:nvSpPr>
        <p:spPr bwMode="auto">
          <a:xfrm rot="16200000">
            <a:off x="4346204" y="3162491"/>
            <a:ext cx="715787" cy="47965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B3ED03AA-6299-4E1B-852B-DE79B0B20AC3}"/>
              </a:ext>
            </a:extLst>
          </p:cNvPr>
          <p:cNvCxnSpPr>
            <a:cxnSpLocks/>
            <a:stCxn id="9" idx="3"/>
          </p:cNvCxnSpPr>
          <p:nvPr/>
        </p:nvCxnSpPr>
        <p:spPr bwMode="auto">
          <a:xfrm>
            <a:off x="2087495" y="1545937"/>
            <a:ext cx="919474" cy="62330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0D56C003-E452-43D8-AAA0-85C221986BCC}"/>
              </a:ext>
            </a:extLst>
          </p:cNvPr>
          <p:cNvCxnSpPr>
            <a:cxnSpLocks/>
            <a:stCxn id="11" idx="3"/>
          </p:cNvCxnSpPr>
          <p:nvPr/>
        </p:nvCxnSpPr>
        <p:spPr bwMode="auto">
          <a:xfrm>
            <a:off x="2087495" y="2803520"/>
            <a:ext cx="919474" cy="14149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466C45BE-71C2-45D8-BA84-BAADDB5CAA98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 flipV="1">
            <a:off x="2087495" y="3717837"/>
            <a:ext cx="964143" cy="34326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3FDBEDF3-8EB0-4BD2-A978-802868BA1A93}"/>
              </a:ext>
            </a:extLst>
          </p:cNvPr>
          <p:cNvCxnSpPr>
            <a:cxnSpLocks/>
            <a:stCxn id="12" idx="3"/>
          </p:cNvCxnSpPr>
          <p:nvPr/>
        </p:nvCxnSpPr>
        <p:spPr bwMode="auto">
          <a:xfrm flipV="1">
            <a:off x="2087495" y="4457278"/>
            <a:ext cx="1066985" cy="79625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306B736-D359-429B-97BC-D6062EE1E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30" name="Würfel 86">
            <a:extLst>
              <a:ext uri="{FF2B5EF4-FFF2-40B4-BE49-F238E27FC236}">
                <a16:creationId xmlns:a16="http://schemas.microsoft.com/office/drawing/2014/main" id="{B0605D9C-59EE-418B-BF0D-70C7E65C6A52}"/>
              </a:ext>
            </a:extLst>
          </p:cNvPr>
          <p:cNvSpPr/>
          <p:nvPr/>
        </p:nvSpPr>
        <p:spPr bwMode="auto">
          <a:xfrm>
            <a:off x="9845696" y="2918205"/>
            <a:ext cx="2011871" cy="863430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Variability Model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49" name="Würfel 86">
            <a:extLst>
              <a:ext uri="{FF2B5EF4-FFF2-40B4-BE49-F238E27FC236}">
                <a16:creationId xmlns:a16="http://schemas.microsoft.com/office/drawing/2014/main" id="{919F5DB7-B27D-4572-9B22-6C768D91A92D}"/>
              </a:ext>
            </a:extLst>
          </p:cNvPr>
          <p:cNvSpPr/>
          <p:nvPr/>
        </p:nvSpPr>
        <p:spPr bwMode="auto">
          <a:xfrm>
            <a:off x="5513300" y="3552191"/>
            <a:ext cx="1258672" cy="629617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Cluster 3</a:t>
            </a:r>
          </a:p>
        </p:txBody>
      </p:sp>
      <p:sp>
        <p:nvSpPr>
          <p:cNvPr id="52" name="Würfel 86">
            <a:extLst>
              <a:ext uri="{FF2B5EF4-FFF2-40B4-BE49-F238E27FC236}">
                <a16:creationId xmlns:a16="http://schemas.microsoft.com/office/drawing/2014/main" id="{7AD50E8B-2FFB-4DE3-B5F6-C631807154BF}"/>
              </a:ext>
            </a:extLst>
          </p:cNvPr>
          <p:cNvSpPr/>
          <p:nvPr/>
        </p:nvSpPr>
        <p:spPr bwMode="auto">
          <a:xfrm>
            <a:off x="5513300" y="2511429"/>
            <a:ext cx="1258672" cy="629617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Cluster 2</a:t>
            </a:r>
          </a:p>
        </p:txBody>
      </p:sp>
      <p:sp>
        <p:nvSpPr>
          <p:cNvPr id="56" name="Würfel 86">
            <a:extLst>
              <a:ext uri="{FF2B5EF4-FFF2-40B4-BE49-F238E27FC236}">
                <a16:creationId xmlns:a16="http://schemas.microsoft.com/office/drawing/2014/main" id="{4E7BAF8B-D010-44B3-9E8B-EC00961A31ED}"/>
              </a:ext>
            </a:extLst>
          </p:cNvPr>
          <p:cNvSpPr/>
          <p:nvPr/>
        </p:nvSpPr>
        <p:spPr bwMode="auto">
          <a:xfrm>
            <a:off x="5513300" y="4589799"/>
            <a:ext cx="1258672" cy="629617"/>
          </a:xfrm>
          <a:prstGeom prst="cube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….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BE0E7C36-3A20-45DB-9F7D-968E5DB99911}"/>
              </a:ext>
            </a:extLst>
          </p:cNvPr>
          <p:cNvSpPr/>
          <p:nvPr/>
        </p:nvSpPr>
        <p:spPr bwMode="auto">
          <a:xfrm>
            <a:off x="5258795" y="1181238"/>
            <a:ext cx="1817035" cy="4270819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23B2A722-930F-452C-A5F7-760F26076722}"/>
              </a:ext>
            </a:extLst>
          </p:cNvPr>
          <p:cNvSpPr txBox="1"/>
          <p:nvPr/>
        </p:nvSpPr>
        <p:spPr>
          <a:xfrm>
            <a:off x="605305" y="5834899"/>
            <a:ext cx="170570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itchFamily="34" charset="0"/>
              </a:rPr>
              <a:t>Dataset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396484A8-EBB6-4A0D-9706-1783542AA182}"/>
              </a:ext>
            </a:extLst>
          </p:cNvPr>
          <p:cNvSpPr txBox="1"/>
          <p:nvPr/>
        </p:nvSpPr>
        <p:spPr>
          <a:xfrm>
            <a:off x="2627087" y="5713808"/>
            <a:ext cx="214206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itchFamily="34" charset="0"/>
              </a:rPr>
              <a:t>Interactive </a:t>
            </a:r>
            <a:r>
              <a:rPr lang="de-DE" b="1" dirty="0" err="1">
                <a:latin typeface="Arial" pitchFamily="34" charset="0"/>
              </a:rPr>
              <a:t>Machine</a:t>
            </a:r>
            <a:r>
              <a:rPr lang="de-DE" b="1" dirty="0">
                <a:latin typeface="Arial" pitchFamily="34" charset="0"/>
              </a:rPr>
              <a:t> Learning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669551A9-99CB-465A-913C-082D2D8A11DC}"/>
              </a:ext>
            </a:extLst>
          </p:cNvPr>
          <p:cNvSpPr txBox="1"/>
          <p:nvPr/>
        </p:nvSpPr>
        <p:spPr>
          <a:xfrm>
            <a:off x="5289782" y="5663784"/>
            <a:ext cx="170570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latin typeface="Arial" pitchFamily="34" charset="0"/>
              </a:rPr>
              <a:t>Classified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Clauses</a:t>
            </a:r>
            <a:endParaRPr lang="de-DE" b="1" dirty="0">
              <a:latin typeface="Arial" pitchFamily="34" charset="0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8933CD1-4426-4F44-9E62-89D9F26C4712}"/>
              </a:ext>
            </a:extLst>
          </p:cNvPr>
          <p:cNvSpPr txBox="1"/>
          <p:nvPr/>
        </p:nvSpPr>
        <p:spPr>
          <a:xfrm>
            <a:off x="9741877" y="5706164"/>
            <a:ext cx="184481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latin typeface="Arial" pitchFamily="34" charset="0"/>
              </a:rPr>
              <a:t>Variability</a:t>
            </a:r>
            <a:r>
              <a:rPr lang="de-DE" b="1" dirty="0">
                <a:latin typeface="Arial" pitchFamily="34" charset="0"/>
              </a:rPr>
              <a:t> Model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A0C6FC11-F3A7-4336-B508-F78AB7CBDB0D}"/>
              </a:ext>
            </a:extLst>
          </p:cNvPr>
          <p:cNvGrpSpPr/>
          <p:nvPr/>
        </p:nvGrpSpPr>
        <p:grpSpPr>
          <a:xfrm>
            <a:off x="7852548" y="3766779"/>
            <a:ext cx="783956" cy="529159"/>
            <a:chOff x="2915816" y="3352339"/>
            <a:chExt cx="720080" cy="580779"/>
          </a:xfrm>
          <a:solidFill>
            <a:schemeClr val="accent5"/>
          </a:solidFill>
        </p:grpSpPr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DAD69A00-564A-469E-872A-C9C39D8AB740}"/>
                </a:ext>
              </a:extLst>
            </p:cNvPr>
            <p:cNvSpPr/>
            <p:nvPr/>
          </p:nvSpPr>
          <p:spPr bwMode="auto">
            <a:xfrm>
              <a:off x="3203848" y="3773800"/>
              <a:ext cx="144016" cy="112184"/>
            </a:xfrm>
            <a:prstGeom prst="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5" name="Rechteck 14">
              <a:extLst>
                <a:ext uri="{FF2B5EF4-FFF2-40B4-BE49-F238E27FC236}">
                  <a16:creationId xmlns:a16="http://schemas.microsoft.com/office/drawing/2014/main" id="{C464BBF5-D579-4CFE-82DC-6CA7392059EB}"/>
                </a:ext>
              </a:extLst>
            </p:cNvPr>
            <p:cNvSpPr/>
            <p:nvPr/>
          </p:nvSpPr>
          <p:spPr bwMode="auto">
            <a:xfrm>
              <a:off x="2915816" y="3352339"/>
              <a:ext cx="720080" cy="436701"/>
            </a:xfrm>
            <a:custGeom>
              <a:avLst/>
              <a:gdLst/>
              <a:ahLst/>
              <a:cxnLst/>
              <a:rect l="l" t="t" r="r" b="b"/>
              <a:pathLst>
                <a:path w="720080" h="432048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4F140938-D0FC-42CA-B9D4-8D1F3C846284}"/>
                </a:ext>
              </a:extLst>
            </p:cNvPr>
            <p:cNvSpPr/>
            <p:nvPr/>
          </p:nvSpPr>
          <p:spPr bwMode="auto">
            <a:xfrm>
              <a:off x="3123094" y="3869330"/>
              <a:ext cx="305525" cy="63788"/>
            </a:xfrm>
            <a:prstGeom prst="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219CC4B6-4638-40DA-AC4D-9C1D4DB94CC1}"/>
              </a:ext>
            </a:extLst>
          </p:cNvPr>
          <p:cNvGrpSpPr/>
          <p:nvPr/>
        </p:nvGrpSpPr>
        <p:grpSpPr>
          <a:xfrm>
            <a:off x="7862878" y="2300562"/>
            <a:ext cx="783956" cy="729009"/>
            <a:chOff x="572022" y="2923566"/>
            <a:chExt cx="659253" cy="707501"/>
          </a:xfrm>
          <a:solidFill>
            <a:schemeClr val="accent5"/>
          </a:solidFill>
        </p:grpSpPr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779112E0-9BC9-4D5C-A8B5-AC528BC3FD54}"/>
                </a:ext>
              </a:extLst>
            </p:cNvPr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" name="Kreis 8">
              <a:extLst>
                <a:ext uri="{FF2B5EF4-FFF2-40B4-BE49-F238E27FC236}">
                  <a16:creationId xmlns:a16="http://schemas.microsoft.com/office/drawing/2014/main" id="{8C4BFEBD-0721-421A-A98B-75E5071E2207}"/>
                </a:ext>
              </a:extLst>
            </p:cNvPr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72" name="Additionszeichen 71">
            <a:extLst>
              <a:ext uri="{FF2B5EF4-FFF2-40B4-BE49-F238E27FC236}">
                <a16:creationId xmlns:a16="http://schemas.microsoft.com/office/drawing/2014/main" id="{63003BEA-3FAA-49BB-A41D-CDD4BE80E8C1}"/>
              </a:ext>
            </a:extLst>
          </p:cNvPr>
          <p:cNvSpPr/>
          <p:nvPr/>
        </p:nvSpPr>
        <p:spPr bwMode="auto">
          <a:xfrm>
            <a:off x="8070127" y="3175390"/>
            <a:ext cx="369459" cy="369815"/>
          </a:xfrm>
          <a:prstGeom prst="mathPlus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3" name="Pfeil: nach unten 72">
            <a:extLst>
              <a:ext uri="{FF2B5EF4-FFF2-40B4-BE49-F238E27FC236}">
                <a16:creationId xmlns:a16="http://schemas.microsoft.com/office/drawing/2014/main" id="{9C8FF186-B3BF-4BFE-8AF9-5E892BEB0B44}"/>
              </a:ext>
            </a:extLst>
          </p:cNvPr>
          <p:cNvSpPr/>
          <p:nvPr/>
        </p:nvSpPr>
        <p:spPr bwMode="auto">
          <a:xfrm rot="16200000">
            <a:off x="7200208" y="3189170"/>
            <a:ext cx="715787" cy="47965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4" name="Pfeil: nach unten 73">
            <a:extLst>
              <a:ext uri="{FF2B5EF4-FFF2-40B4-BE49-F238E27FC236}">
                <a16:creationId xmlns:a16="http://schemas.microsoft.com/office/drawing/2014/main" id="{6D79DBD0-4051-4031-A1B6-DDF683551402}"/>
              </a:ext>
            </a:extLst>
          </p:cNvPr>
          <p:cNvSpPr/>
          <p:nvPr/>
        </p:nvSpPr>
        <p:spPr bwMode="auto">
          <a:xfrm rot="16200000">
            <a:off x="8709876" y="3153395"/>
            <a:ext cx="715787" cy="47965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91D90ABC-7CF1-498D-A31E-7183236D652A}"/>
              </a:ext>
            </a:extLst>
          </p:cNvPr>
          <p:cNvSpPr txBox="1"/>
          <p:nvPr/>
        </p:nvSpPr>
        <p:spPr>
          <a:xfrm>
            <a:off x="7173492" y="5680727"/>
            <a:ext cx="214206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itchFamily="34" charset="0"/>
              </a:rPr>
              <a:t>Interactive </a:t>
            </a:r>
            <a:r>
              <a:rPr lang="de-DE" b="1" dirty="0" err="1">
                <a:latin typeface="Arial" pitchFamily="34" charset="0"/>
              </a:rPr>
              <a:t>Process</a:t>
            </a:r>
            <a:endParaRPr lang="de-DE" b="1" dirty="0">
              <a:latin typeface="Arial" pitchFamily="34" charset="0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FA08172-89F3-445A-8738-27A6F8C31B3E}"/>
              </a:ext>
            </a:extLst>
          </p:cNvPr>
          <p:cNvGrpSpPr/>
          <p:nvPr/>
        </p:nvGrpSpPr>
        <p:grpSpPr>
          <a:xfrm>
            <a:off x="2311013" y="1406688"/>
            <a:ext cx="7353300" cy="3715529"/>
            <a:chOff x="2311013" y="1406688"/>
            <a:chExt cx="7353300" cy="3715529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D7E2E833-5A34-4E11-B6A5-15C57AF62D27}"/>
                </a:ext>
              </a:extLst>
            </p:cNvPr>
            <p:cNvGrpSpPr/>
            <p:nvPr/>
          </p:nvGrpSpPr>
          <p:grpSpPr>
            <a:xfrm>
              <a:off x="2311013" y="1406688"/>
              <a:ext cx="7353300" cy="3715529"/>
              <a:chOff x="3015697" y="889393"/>
              <a:chExt cx="7353300" cy="3715529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3BDB9457-940B-47CA-9E0A-3C5D4A374C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15697" y="918747"/>
                <a:ext cx="7353300" cy="3686175"/>
              </a:xfrm>
              <a:prstGeom prst="rect">
                <a:avLst/>
              </a:prstGeom>
            </p:spPr>
          </p:pic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572BAAA3-8B6E-473D-A6DD-69353153BBDD}"/>
                  </a:ext>
                </a:extLst>
              </p:cNvPr>
              <p:cNvSpPr/>
              <p:nvPr/>
            </p:nvSpPr>
            <p:spPr bwMode="auto">
              <a:xfrm>
                <a:off x="3015697" y="889393"/>
                <a:ext cx="7332785" cy="370759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A96BA3FC-52F6-42D3-9F57-D09523906C4E}"/>
                </a:ext>
              </a:extLst>
            </p:cNvPr>
            <p:cNvSpPr txBox="1"/>
            <p:nvPr/>
          </p:nvSpPr>
          <p:spPr>
            <a:xfrm>
              <a:off x="2347207" y="4845046"/>
              <a:ext cx="1614545" cy="2462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sz="1000" dirty="0"/>
                <a:t>Kang K.C., Lee H. (2013)</a:t>
              </a:r>
              <a:endParaRPr lang="en-US" sz="1000" dirty="0"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44252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0E6AE9FC-A81A-4A72-A958-EFE0ED2A17CC}"/>
              </a:ext>
            </a:extLst>
          </p:cNvPr>
          <p:cNvSpPr/>
          <p:nvPr/>
        </p:nvSpPr>
        <p:spPr bwMode="auto">
          <a:xfrm flipV="1">
            <a:off x="0" y="2409092"/>
            <a:ext cx="12192000" cy="186397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5D6B23-EBCF-49D9-A384-B69B80D8A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6F78C6-1A45-4CA0-B6E5-E1F05FFAC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E732FB-6C4C-47AA-B802-1830CCD74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248FBDB-86AA-4B62-8477-1C0D93166D26}"/>
              </a:ext>
            </a:extLst>
          </p:cNvPr>
          <p:cNvSpPr txBox="1">
            <a:spLocks/>
          </p:cNvSpPr>
          <p:nvPr/>
        </p:nvSpPr>
        <p:spPr bwMode="auto">
          <a:xfrm>
            <a:off x="464526" y="950133"/>
            <a:ext cx="1152313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kern="0" dirty="0"/>
              <a:t>Introduction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Motivation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Problem Statement</a:t>
            </a:r>
          </a:p>
          <a:p>
            <a:pPr>
              <a:lnSpc>
                <a:spcPct val="150000"/>
              </a:lnSpc>
            </a:pPr>
            <a:r>
              <a:rPr lang="en-US" b="1" kern="0" dirty="0"/>
              <a:t>Research Questions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Interactive Machine Learning Introduction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Data Collection and Preprocessing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Text Classification</a:t>
            </a:r>
          </a:p>
          <a:p>
            <a:pPr>
              <a:lnSpc>
                <a:spcPct val="150000"/>
              </a:lnSpc>
            </a:pPr>
            <a:r>
              <a:rPr lang="en-US" b="1" kern="0" dirty="0"/>
              <a:t>Approach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Workflow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0" dirty="0"/>
              <a:t>Timetable</a:t>
            </a:r>
          </a:p>
          <a:p>
            <a:pPr>
              <a:lnSpc>
                <a:spcPct val="150000"/>
              </a:lnSpc>
            </a:pPr>
            <a:endParaRPr lang="en-US" b="1" kern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9744CC-6B2B-49BE-8625-C90273256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506859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4DEA80-1BB7-4600-B9E4-3C6BDEDB6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Questions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F8F450-2D67-4DD6-B8DD-31B24ACB7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/>
              <a:t>How can </a:t>
            </a:r>
            <a:r>
              <a:rPr lang="en-US" sz="2000" b="1" dirty="0"/>
              <a:t>interactive Machine Learning </a:t>
            </a:r>
            <a:r>
              <a:rPr lang="en-US" sz="2000" dirty="0"/>
              <a:t>support clustering clauses from general Terms &amp; Conditions?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/>
              <a:t>What are </a:t>
            </a:r>
            <a:r>
              <a:rPr lang="en-US" sz="2000" b="1" dirty="0"/>
              <a:t>suitable classes</a:t>
            </a:r>
            <a:r>
              <a:rPr lang="en-US" sz="2000" dirty="0"/>
              <a:t> and how can we classify clauses by their </a:t>
            </a:r>
            <a:r>
              <a:rPr lang="en-US" sz="2000" b="1" dirty="0"/>
              <a:t>semantic context</a:t>
            </a:r>
            <a:r>
              <a:rPr lang="en-US" sz="2000" dirty="0"/>
              <a:t>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/>
              <a:t>How does a </a:t>
            </a:r>
            <a:r>
              <a:rPr lang="en-US" sz="2000" b="1" dirty="0"/>
              <a:t>prototypical implementation </a:t>
            </a:r>
            <a:r>
              <a:rPr lang="en-US" sz="2000" dirty="0"/>
              <a:t>enabling the semantic text matching of clauses in Terms &amp; Conditions look like?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/>
              <a:t>How should the </a:t>
            </a:r>
            <a:r>
              <a:rPr lang="en-US" sz="2000" b="1" dirty="0"/>
              <a:t>User Interface </a:t>
            </a:r>
            <a:r>
              <a:rPr lang="en-US" sz="2000" dirty="0"/>
              <a:t>for the interaction between software and human expert look like?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/>
              <a:t>What is </a:t>
            </a:r>
            <a:r>
              <a:rPr lang="en-US" sz="2000" b="1" dirty="0"/>
              <a:t>Variability Modeling </a:t>
            </a:r>
            <a:r>
              <a:rPr lang="en-US" sz="2000" dirty="0"/>
              <a:t>and how can it help in observing relations between / lawfulness of clauses?</a:t>
            </a:r>
          </a:p>
          <a:p>
            <a:pPr marL="342900" lvl="0" indent="-342900">
              <a:buFont typeface="+mj-lt"/>
              <a:buAutoNum type="arabicPeriod"/>
            </a:pPr>
            <a:endParaRPr lang="de-DE" dirty="0"/>
          </a:p>
          <a:p>
            <a:pPr marL="342900" lvl="0" indent="-342900">
              <a:buFont typeface="+mj-lt"/>
              <a:buAutoNum type="arabicPeriod"/>
            </a:pPr>
            <a:endParaRPr lang="de-DE" dirty="0"/>
          </a:p>
          <a:p>
            <a:pPr marL="0" lvl="0" indent="0"/>
            <a:endParaRPr lang="de-DE" dirty="0"/>
          </a:p>
          <a:p>
            <a:pPr marL="342900" lvl="0" indent="-342900">
              <a:buFont typeface="+mj-lt"/>
              <a:buAutoNum type="arabicPeriod"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69E63F-715D-455B-B8A2-7F7E0FA9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A00D7D-6DEA-4135-A1E3-40C3F98A4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BCAAB-0752-4EE1-9D3D-A4CE382A0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178904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FA7E4A-A3A4-41F3-A191-FAF291078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115886"/>
            <a:ext cx="10586099" cy="720725"/>
          </a:xfrm>
        </p:spPr>
        <p:txBody>
          <a:bodyPr/>
          <a:lstStyle/>
          <a:p>
            <a:r>
              <a:rPr lang="en-US" dirty="0"/>
              <a:t>Analyzing current interactive Machine Learning (</a:t>
            </a:r>
            <a:r>
              <a:rPr lang="en-US" dirty="0" err="1"/>
              <a:t>iML</a:t>
            </a:r>
            <a:r>
              <a:rPr lang="en-US" dirty="0"/>
              <a:t>) solutions to identify possible approach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57B336-3E64-4FA7-83D6-8345E459D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>
            <a:normAutofit/>
          </a:bodyPr>
          <a:lstStyle/>
          <a:p>
            <a:r>
              <a:rPr lang="de-DE" sz="2000" b="1" dirty="0" err="1"/>
              <a:t>What</a:t>
            </a:r>
            <a:r>
              <a:rPr lang="de-DE" sz="2000" b="1" dirty="0"/>
              <a:t> </a:t>
            </a:r>
            <a:r>
              <a:rPr lang="de-DE" sz="2000" b="1" dirty="0" err="1"/>
              <a:t>is</a:t>
            </a:r>
            <a:r>
              <a:rPr lang="de-DE" sz="2000" b="1" dirty="0"/>
              <a:t> </a:t>
            </a:r>
            <a:r>
              <a:rPr lang="de-DE" sz="2000" b="1" dirty="0" err="1"/>
              <a:t>interactive</a:t>
            </a:r>
            <a:r>
              <a:rPr lang="de-DE" sz="2000" b="1" dirty="0"/>
              <a:t> </a:t>
            </a:r>
            <a:r>
              <a:rPr lang="de-DE" sz="2000" b="1" dirty="0" err="1"/>
              <a:t>Machine</a:t>
            </a:r>
            <a:r>
              <a:rPr lang="de-DE" sz="2000" b="1" dirty="0"/>
              <a:t> Learning?</a:t>
            </a:r>
          </a:p>
          <a:p>
            <a:endParaRPr lang="de-DE" sz="2000" b="1" dirty="0"/>
          </a:p>
          <a:p>
            <a:r>
              <a:rPr lang="en-US" sz="2000" dirty="0"/>
              <a:t>“</a:t>
            </a:r>
            <a:r>
              <a:rPr lang="en-US" sz="2000" i="1" dirty="0"/>
              <a:t>Machine learning with a human in the learning loop, observing the result of learning and providing input meant to improve the learning outcome.</a:t>
            </a:r>
            <a:r>
              <a:rPr lang="en-US" sz="2000" dirty="0"/>
              <a:t>”</a:t>
            </a:r>
            <a:r>
              <a:rPr lang="en-US" sz="1200" dirty="0"/>
              <a:t>(1)</a:t>
            </a:r>
          </a:p>
          <a:p>
            <a:endParaRPr lang="en-US" sz="2000" b="1" dirty="0"/>
          </a:p>
          <a:p>
            <a:r>
              <a:rPr lang="de-DE" sz="2000" dirty="0"/>
              <a:t>„</a:t>
            </a:r>
            <a:r>
              <a:rPr lang="de-DE" sz="2000" i="1" dirty="0"/>
              <a:t>Es handelt sich dabei um Algorithmen, die mit – teils menschlichen – Agenten interagieren und durch diese Interaktion ihr Lernverhalten optimieren können</a:t>
            </a:r>
            <a:r>
              <a:rPr lang="de-DE" sz="2000" dirty="0"/>
              <a:t>.“ </a:t>
            </a:r>
            <a:r>
              <a:rPr lang="de-DE" sz="1200" dirty="0"/>
              <a:t>(2)</a:t>
            </a:r>
          </a:p>
          <a:p>
            <a:endParaRPr lang="de-DE" sz="2000" b="1" dirty="0"/>
          </a:p>
          <a:p>
            <a:r>
              <a:rPr lang="de-DE" sz="2000" b="1" dirty="0" err="1"/>
              <a:t>Why</a:t>
            </a:r>
            <a:r>
              <a:rPr lang="de-DE" sz="2000" b="1" dirty="0"/>
              <a:t> </a:t>
            </a:r>
            <a:r>
              <a:rPr lang="de-DE" sz="2000" b="1" dirty="0" err="1"/>
              <a:t>interactive</a:t>
            </a:r>
            <a:r>
              <a:rPr lang="de-DE" sz="2000" b="1" dirty="0"/>
              <a:t> ML?</a:t>
            </a:r>
          </a:p>
          <a:p>
            <a:endParaRPr lang="de-DE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Interactive </a:t>
            </a:r>
            <a:r>
              <a:rPr lang="de-DE" sz="2000" dirty="0" err="1"/>
              <a:t>Machine</a:t>
            </a:r>
            <a:r>
              <a:rPr lang="de-DE" sz="2000" dirty="0"/>
              <a:t> Learning </a:t>
            </a:r>
            <a:r>
              <a:rPr lang="de-DE" sz="2000" dirty="0" err="1"/>
              <a:t>shows</a:t>
            </a:r>
            <a:r>
              <a:rPr lang="de-DE" sz="2000" dirty="0"/>
              <a:t> </a:t>
            </a:r>
            <a:r>
              <a:rPr lang="de-DE" sz="2000" dirty="0" err="1"/>
              <a:t>increase</a:t>
            </a:r>
            <a:r>
              <a:rPr lang="de-DE" sz="2000" dirty="0"/>
              <a:t> in </a:t>
            </a:r>
            <a:r>
              <a:rPr lang="de-DE" sz="2000" dirty="0" err="1"/>
              <a:t>both</a:t>
            </a:r>
            <a:r>
              <a:rPr lang="de-DE" sz="2000" dirty="0"/>
              <a:t> </a:t>
            </a:r>
            <a:r>
              <a:rPr lang="de-DE" sz="2000" dirty="0" err="1"/>
              <a:t>speed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learning</a:t>
            </a:r>
            <a:r>
              <a:rPr lang="de-DE" sz="2000" dirty="0"/>
              <a:t> and </a:t>
            </a:r>
            <a:r>
              <a:rPr lang="de-DE" sz="2000" dirty="0" err="1"/>
              <a:t>higher</a:t>
            </a:r>
            <a:r>
              <a:rPr lang="de-DE" sz="2000" dirty="0"/>
              <a:t> </a:t>
            </a:r>
            <a:r>
              <a:rPr lang="de-DE" sz="2000" dirty="0" err="1"/>
              <a:t>accuracy</a:t>
            </a:r>
            <a:r>
              <a:rPr lang="de-DE" sz="2000" dirty="0"/>
              <a:t> </a:t>
            </a:r>
            <a:r>
              <a:rPr lang="de-DE" sz="2000" dirty="0" err="1"/>
              <a:t>compared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other</a:t>
            </a:r>
            <a:r>
              <a:rPr lang="de-DE" sz="2000" dirty="0"/>
              <a:t> </a:t>
            </a:r>
            <a:r>
              <a:rPr lang="de-DE" sz="2000" dirty="0" err="1"/>
              <a:t>approaches</a:t>
            </a:r>
            <a:r>
              <a:rPr lang="de-DE" sz="2000" dirty="0"/>
              <a:t>.</a:t>
            </a:r>
          </a:p>
          <a:p>
            <a:pPr marL="0" indent="0"/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Solution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purely</a:t>
            </a:r>
            <a:r>
              <a:rPr lang="de-DE" sz="2000" dirty="0"/>
              <a:t> </a:t>
            </a:r>
            <a:r>
              <a:rPr lang="de-DE" sz="2000" dirty="0" err="1"/>
              <a:t>unsupervised</a:t>
            </a:r>
            <a:r>
              <a:rPr lang="de-DE" sz="2000" dirty="0"/>
              <a:t> </a:t>
            </a:r>
            <a:r>
              <a:rPr lang="de-DE" sz="2000" dirty="0" err="1"/>
              <a:t>approaches</a:t>
            </a:r>
            <a:r>
              <a:rPr lang="de-DE" sz="2000" dirty="0"/>
              <a:t> </a:t>
            </a:r>
            <a:r>
              <a:rPr lang="de-DE" sz="2000" dirty="0" err="1"/>
              <a:t>seems</a:t>
            </a:r>
            <a:r>
              <a:rPr lang="de-DE" sz="2000" dirty="0"/>
              <a:t> </a:t>
            </a:r>
            <a:r>
              <a:rPr lang="de-DE" sz="2000" dirty="0" err="1"/>
              <a:t>unfeasable</a:t>
            </a:r>
            <a:endParaRPr lang="de-DE" sz="20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22EF85-2ACF-4DB3-BC2F-EBB78034A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A2615B-444A-4E6E-8800-7B7F4C2E1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D577F6-2F14-4A7D-9CD9-7AA72DE61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181123 David Koller Master's Thesis KickOff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669654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103 Matthes English Master Slide Deck (wide).potx" id="{91040FA8-FD49-4102-AC41-84BC0B08C488}" vid="{045BDA8C-0E4E-43FE-921F-341BE0C2864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1218</Words>
  <Application>Microsoft Office PowerPoint</Application>
  <PresentationFormat>Breitbild</PresentationFormat>
  <Paragraphs>276</Paragraphs>
  <Slides>19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 Unicode MS</vt:lpstr>
      <vt:lpstr>Arial</vt:lpstr>
      <vt:lpstr>Calibri</vt:lpstr>
      <vt:lpstr>TUM Neue Helvetica 75 Bold</vt:lpstr>
      <vt:lpstr>Wingdings</vt:lpstr>
      <vt:lpstr>Slides sebis 2013 2</vt:lpstr>
      <vt:lpstr>Master Thesis Kick-Off: Interactive Analysis of a Corpus of General Terms and Conditions for Variability Modeling </vt:lpstr>
      <vt:lpstr>Key Facts </vt:lpstr>
      <vt:lpstr>Outline</vt:lpstr>
      <vt:lpstr>Motivation</vt:lpstr>
      <vt:lpstr>Problem Statement</vt:lpstr>
      <vt:lpstr>Problem Statement</vt:lpstr>
      <vt:lpstr>Outline</vt:lpstr>
      <vt:lpstr>Research Questions</vt:lpstr>
      <vt:lpstr>Analyzing current interactive Machine Learning (iML) solutions to identify possible approach</vt:lpstr>
      <vt:lpstr>Analyzing current interactive Machine Learning (iML) solutions to identify possible approach</vt:lpstr>
      <vt:lpstr>Building a usable Dataset: Data Collection</vt:lpstr>
      <vt:lpstr>Building a usable Dataset: Data Preprocessing</vt:lpstr>
      <vt:lpstr>Identification of suitable classes in context of Terms &amp; Conditions</vt:lpstr>
      <vt:lpstr>Identification of suitable classes in context of Terms &amp; Conditions</vt:lpstr>
      <vt:lpstr>Outline</vt:lpstr>
      <vt:lpstr>Workflow</vt:lpstr>
      <vt:lpstr>Timetable</vt:lpstr>
      <vt:lpstr>PowerPoint-Präsentation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the Legal Reasoning Process by Classification of Judgments Applying Active Machine Learning</dc:title>
  <dc:creator>David</dc:creator>
  <cp:lastModifiedBy>David</cp:lastModifiedBy>
  <cp:revision>145</cp:revision>
  <dcterms:created xsi:type="dcterms:W3CDTF">2018-10-04T23:12:30Z</dcterms:created>
  <dcterms:modified xsi:type="dcterms:W3CDTF">2018-11-22T20:36:11Z</dcterms:modified>
</cp:coreProperties>
</file>